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10" r:id="rId7"/>
    <p:sldMasterId id="2147484341" r:id="rId8"/>
    <p:sldMasterId id="2147484365" r:id="rId9"/>
    <p:sldMasterId id="2147484390" r:id="rId10"/>
    <p:sldMasterId id="2147484415" r:id="rId11"/>
    <p:sldMasterId id="2147484454" r:id="rId12"/>
    <p:sldMasterId id="2147484498" r:id="rId13"/>
  </p:sldMasterIdLst>
  <p:notesMasterIdLst>
    <p:notesMasterId r:id="rId72"/>
  </p:notesMasterIdLst>
  <p:handoutMasterIdLst>
    <p:handoutMasterId r:id="rId73"/>
  </p:handoutMasterIdLst>
  <p:sldIdLst>
    <p:sldId id="1528" r:id="rId14"/>
    <p:sldId id="1529" r:id="rId15"/>
    <p:sldId id="1624" r:id="rId16"/>
    <p:sldId id="1619" r:id="rId17"/>
    <p:sldId id="1621" r:id="rId18"/>
    <p:sldId id="1622" r:id="rId19"/>
    <p:sldId id="1617" r:id="rId20"/>
    <p:sldId id="1620" r:id="rId21"/>
    <p:sldId id="1618" r:id="rId22"/>
    <p:sldId id="1584" r:id="rId23"/>
    <p:sldId id="1663" r:id="rId24"/>
    <p:sldId id="1660" r:id="rId25"/>
    <p:sldId id="1661" r:id="rId26"/>
    <p:sldId id="1662" r:id="rId27"/>
    <p:sldId id="1637" r:id="rId28"/>
    <p:sldId id="1597" r:id="rId29"/>
    <p:sldId id="1579" r:id="rId30"/>
    <p:sldId id="1574" r:id="rId31"/>
    <p:sldId id="1638" r:id="rId32"/>
    <p:sldId id="1591" r:id="rId33"/>
    <p:sldId id="1595" r:id="rId34"/>
    <p:sldId id="1593" r:id="rId35"/>
    <p:sldId id="1649" r:id="rId36"/>
    <p:sldId id="1636" r:id="rId37"/>
    <p:sldId id="1599" r:id="rId38"/>
    <p:sldId id="1612" r:id="rId39"/>
    <p:sldId id="1614" r:id="rId40"/>
    <p:sldId id="1639" r:id="rId41"/>
    <p:sldId id="1640" r:id="rId42"/>
    <p:sldId id="1648" r:id="rId43"/>
    <p:sldId id="1646" r:id="rId44"/>
    <p:sldId id="1643" r:id="rId45"/>
    <p:sldId id="1642" r:id="rId46"/>
    <p:sldId id="1577" r:id="rId47"/>
    <p:sldId id="1664" r:id="rId48"/>
    <p:sldId id="1644" r:id="rId49"/>
    <p:sldId id="1628" r:id="rId50"/>
    <p:sldId id="1608" r:id="rId51"/>
    <p:sldId id="1578" r:id="rId52"/>
    <p:sldId id="1651" r:id="rId53"/>
    <p:sldId id="1626" r:id="rId54"/>
    <p:sldId id="1656" r:id="rId55"/>
    <p:sldId id="1657" r:id="rId56"/>
    <p:sldId id="1658" r:id="rId57"/>
    <p:sldId id="1609" r:id="rId58"/>
    <p:sldId id="1654" r:id="rId59"/>
    <p:sldId id="1652" r:id="rId60"/>
    <p:sldId id="1653" r:id="rId61"/>
    <p:sldId id="1589" r:id="rId62"/>
    <p:sldId id="1630" r:id="rId63"/>
    <p:sldId id="1631" r:id="rId64"/>
    <p:sldId id="1632" r:id="rId65"/>
    <p:sldId id="1645" r:id="rId66"/>
    <p:sldId id="1633" r:id="rId67"/>
    <p:sldId id="1600" r:id="rId68"/>
    <p:sldId id="1604" r:id="rId69"/>
    <p:sldId id="1606" r:id="rId70"/>
    <p:sldId id="1607"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528"/>
            <p14:sldId id="1529"/>
            <p14:sldId id="1624"/>
            <p14:sldId id="1619"/>
            <p14:sldId id="1621"/>
            <p14:sldId id="1622"/>
            <p14:sldId id="1617"/>
            <p14:sldId id="1620"/>
            <p14:sldId id="1618"/>
            <p14:sldId id="1584"/>
            <p14:sldId id="1663"/>
            <p14:sldId id="1660"/>
            <p14:sldId id="1661"/>
            <p14:sldId id="1662"/>
            <p14:sldId id="1637"/>
            <p14:sldId id="1597"/>
            <p14:sldId id="1579"/>
            <p14:sldId id="1574"/>
            <p14:sldId id="1638"/>
            <p14:sldId id="1591"/>
            <p14:sldId id="1595"/>
            <p14:sldId id="1593"/>
            <p14:sldId id="1649"/>
            <p14:sldId id="1636"/>
            <p14:sldId id="1599"/>
            <p14:sldId id="1612"/>
            <p14:sldId id="1614"/>
            <p14:sldId id="1639"/>
            <p14:sldId id="1640"/>
            <p14:sldId id="1648"/>
            <p14:sldId id="1646"/>
            <p14:sldId id="1643"/>
            <p14:sldId id="1642"/>
            <p14:sldId id="1577"/>
            <p14:sldId id="1664"/>
            <p14:sldId id="1644"/>
            <p14:sldId id="1628"/>
            <p14:sldId id="1608"/>
            <p14:sldId id="1578"/>
            <p14:sldId id="1651"/>
            <p14:sldId id="1626"/>
            <p14:sldId id="1656"/>
            <p14:sldId id="1657"/>
            <p14:sldId id="1658"/>
            <p14:sldId id="1609"/>
            <p14:sldId id="1654"/>
            <p14:sldId id="1652"/>
            <p14:sldId id="1653"/>
            <p14:sldId id="1589"/>
            <p14:sldId id="1630"/>
            <p14:sldId id="1631"/>
            <p14:sldId id="1632"/>
            <p14:sldId id="1645"/>
            <p14:sldId id="1633"/>
            <p14:sldId id="1600"/>
            <p14:sldId id="1604"/>
            <p14:sldId id="1606"/>
            <p14:sldId id="16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eremy Thake" initials="JT [2]" lastIdx="1" clrIdx="7"/>
  <p:cmAuthor id="1" name="Mary Feil-Jacobs" initials="MFJ" lastIdx="43" clrIdx="1"/>
  <p:cmAuthor id="8" name="Jeremy Thake" initials="JT [5]" lastIdx="1" clrIdx="8"/>
  <p:cmAuthor id="2" name="Monica Lueder" initials="ML" lastIdx="22" clrIdx="2">
    <p:extLst/>
  </p:cmAuthor>
  <p:cmAuthor id="9" name="Jeremy Thake" initials="JT [3]" lastIdx="1" clrIdx="9"/>
  <p:cmAuthor id="3" name="Mary Feil-Jacobs" initials="MF" lastIdx="22" clrIdx="3">
    <p:extLst/>
  </p:cmAuthor>
  <p:cmAuthor id="10" name="Jeremy Thake" initials="JT [4]" lastIdx="1" clrIdx="10"/>
  <p:cmAuthor id="4" name="Yochay Kiriaty" initials="YK" lastIdx="1" clrIdx="4">
    <p:extLst/>
  </p:cmAuthor>
  <p:cmAuthor id="5" name="Adrian Hall" initials="AH" lastIdx="4" clrIdx="5">
    <p:extLst/>
  </p:cmAuthor>
  <p:cmAuthor id="6" name="Jeremy Thake" initials="JT"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D83B01"/>
    <a:srgbClr val="FFFFFF"/>
    <a:srgbClr val="BAD80A"/>
    <a:srgbClr val="A80000"/>
    <a:srgbClr val="5C2D91"/>
    <a:srgbClr val="0078D7"/>
    <a:srgbClr val="107C10"/>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p:restoredTop sz="75237" autoAdjust="0"/>
  </p:normalViewPr>
  <p:slideViewPr>
    <p:cSldViewPr snapToGrid="0">
      <p:cViewPr varScale="1">
        <p:scale>
          <a:sx n="76" d="100"/>
          <a:sy n="76" d="100"/>
        </p:scale>
        <p:origin x="1017" y="4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3F7B6-B40F-C445-98CA-4A36E4331757}"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BF099776-008D-A54A-9C74-906705E5BD25}">
      <dgm:prSet phldrT="[Text]"/>
      <dgm:spPr/>
      <dgm:t>
        <a:bodyPr/>
        <a:lstStyle/>
        <a:p>
          <a:r>
            <a:rPr lang="en-US" dirty="0"/>
            <a:t>Portal</a:t>
          </a:r>
        </a:p>
      </dgm:t>
    </dgm:pt>
    <dgm:pt modelId="{0D5E330F-DDD7-E747-AE13-AF5B9BAFE36F}" type="parTrans" cxnId="{EFEFD4B3-6A00-7347-AECA-97F419FA4639}">
      <dgm:prSet/>
      <dgm:spPr/>
      <dgm:t>
        <a:bodyPr/>
        <a:lstStyle/>
        <a:p>
          <a:endParaRPr lang="en-US"/>
        </a:p>
      </dgm:t>
    </dgm:pt>
    <dgm:pt modelId="{790D44C0-8E9B-1241-8C30-6A7FBB365981}" type="sibTrans" cxnId="{EFEFD4B3-6A00-7347-AECA-97F419FA4639}">
      <dgm:prSet/>
      <dgm:spPr/>
      <dgm:t>
        <a:bodyPr/>
        <a:lstStyle/>
        <a:p>
          <a:endParaRPr lang="en-US"/>
        </a:p>
      </dgm:t>
    </dgm:pt>
    <dgm:pt modelId="{E2BC027D-9C56-A047-B000-4E7939BC495A}">
      <dgm:prSet phldrT="[Text]"/>
      <dgm:spPr/>
      <dgm:t>
        <a:bodyPr/>
        <a:lstStyle/>
        <a:p>
          <a:r>
            <a:rPr lang="en-US" dirty="0"/>
            <a:t>Set up ACS cluster with few clicks</a:t>
          </a:r>
        </a:p>
      </dgm:t>
    </dgm:pt>
    <dgm:pt modelId="{E6AB9DF8-2C59-6B49-A122-90F4560B3A94}" type="parTrans" cxnId="{8A7C2803-612C-644D-A362-AF0DC68E03A1}">
      <dgm:prSet/>
      <dgm:spPr/>
      <dgm:t>
        <a:bodyPr/>
        <a:lstStyle/>
        <a:p>
          <a:endParaRPr lang="en-US"/>
        </a:p>
      </dgm:t>
    </dgm:pt>
    <dgm:pt modelId="{D7D92483-5D19-B348-90D8-DA24B47E48B3}" type="sibTrans" cxnId="{8A7C2803-612C-644D-A362-AF0DC68E03A1}">
      <dgm:prSet/>
      <dgm:spPr/>
      <dgm:t>
        <a:bodyPr/>
        <a:lstStyle/>
        <a:p>
          <a:endParaRPr lang="en-US"/>
        </a:p>
      </dgm:t>
    </dgm:pt>
    <dgm:pt modelId="{5B6FBC6E-CC59-E247-BADB-AB0C6F40E607}">
      <dgm:prSet phldrT="[Text]"/>
      <dgm:spPr/>
      <dgm:t>
        <a:bodyPr/>
        <a:lstStyle/>
        <a:p>
          <a:r>
            <a:rPr lang="en-US" dirty="0"/>
            <a:t>ARM template</a:t>
          </a:r>
        </a:p>
      </dgm:t>
    </dgm:pt>
    <dgm:pt modelId="{5D940138-E742-9640-B60A-9BC349409D3E}" type="parTrans" cxnId="{1AB61EA4-0005-0044-ACFE-8138A1CCFC18}">
      <dgm:prSet/>
      <dgm:spPr/>
      <dgm:t>
        <a:bodyPr/>
        <a:lstStyle/>
        <a:p>
          <a:endParaRPr lang="en-US"/>
        </a:p>
      </dgm:t>
    </dgm:pt>
    <dgm:pt modelId="{D04D3DAF-731F-114A-98AF-51835FA32F65}" type="sibTrans" cxnId="{1AB61EA4-0005-0044-ACFE-8138A1CCFC18}">
      <dgm:prSet/>
      <dgm:spPr/>
      <dgm:t>
        <a:bodyPr/>
        <a:lstStyle/>
        <a:p>
          <a:endParaRPr lang="en-US"/>
        </a:p>
      </dgm:t>
    </dgm:pt>
    <dgm:pt modelId="{CC6967CB-C74D-6B48-BF18-65DE8CC8CF27}">
      <dgm:prSet phldrT="[Text]"/>
      <dgm:spPr/>
      <dgm:t>
        <a:bodyPr/>
        <a:lstStyle/>
        <a:p>
          <a:r>
            <a:rPr lang="en-US" dirty="0"/>
            <a:t>Use well known ARM templates available in Github</a:t>
          </a:r>
        </a:p>
      </dgm:t>
    </dgm:pt>
    <dgm:pt modelId="{7722B585-8B51-3440-BCB0-2D922C890C18}" type="parTrans" cxnId="{21682CFA-83C5-714B-876D-6F4C8535DDCA}">
      <dgm:prSet/>
      <dgm:spPr/>
      <dgm:t>
        <a:bodyPr/>
        <a:lstStyle/>
        <a:p>
          <a:endParaRPr lang="en-US"/>
        </a:p>
      </dgm:t>
    </dgm:pt>
    <dgm:pt modelId="{7063347F-2471-C146-BBDE-DF8D0EE51DE7}" type="sibTrans" cxnId="{21682CFA-83C5-714B-876D-6F4C8535DDCA}">
      <dgm:prSet/>
      <dgm:spPr/>
      <dgm:t>
        <a:bodyPr/>
        <a:lstStyle/>
        <a:p>
          <a:endParaRPr lang="en-US"/>
        </a:p>
      </dgm:t>
    </dgm:pt>
    <dgm:pt modelId="{760F918E-C032-9F41-B59D-586B62BD497D}">
      <dgm:prSet phldrT="[Text]"/>
      <dgm:spPr/>
      <dgm:t>
        <a:bodyPr/>
        <a:lstStyle/>
        <a:p>
          <a:r>
            <a:rPr lang="en-US" dirty="0"/>
            <a:t>Command Line Interface</a:t>
          </a:r>
        </a:p>
      </dgm:t>
    </dgm:pt>
    <dgm:pt modelId="{4C75804D-DE0B-9D4A-A349-CA164F531D61}" type="parTrans" cxnId="{EA416B38-EB75-9E45-B17F-D92FD500346B}">
      <dgm:prSet/>
      <dgm:spPr/>
      <dgm:t>
        <a:bodyPr/>
        <a:lstStyle/>
        <a:p>
          <a:endParaRPr lang="en-US"/>
        </a:p>
      </dgm:t>
    </dgm:pt>
    <dgm:pt modelId="{B55CF997-F144-7142-909A-97DBCB51095E}" type="sibTrans" cxnId="{EA416B38-EB75-9E45-B17F-D92FD500346B}">
      <dgm:prSet/>
      <dgm:spPr/>
      <dgm:t>
        <a:bodyPr/>
        <a:lstStyle/>
        <a:p>
          <a:endParaRPr lang="en-US"/>
        </a:p>
      </dgm:t>
    </dgm:pt>
    <dgm:pt modelId="{EBE210CB-CF6F-EE47-9B19-F41BA8ED2B2F}">
      <dgm:prSet phldrT="[Text]"/>
      <dgm:spPr/>
      <dgm:t>
        <a:bodyPr/>
        <a:lstStyle/>
        <a:p>
          <a:r>
            <a:rPr lang="en-US" dirty="0"/>
            <a:t>Use Azure CLI to deploy ACS cluster</a:t>
          </a:r>
        </a:p>
      </dgm:t>
    </dgm:pt>
    <dgm:pt modelId="{99753CF4-F7C5-9A4E-9D0A-A16573F0CA05}" type="parTrans" cxnId="{7C9A5120-D284-AC4F-B6D2-0F9D4FAAEAF2}">
      <dgm:prSet/>
      <dgm:spPr/>
      <dgm:t>
        <a:bodyPr/>
        <a:lstStyle/>
        <a:p>
          <a:endParaRPr lang="en-US"/>
        </a:p>
      </dgm:t>
    </dgm:pt>
    <dgm:pt modelId="{924CE7C3-90B3-DB4C-B301-FDB84E38FB5B}" type="sibTrans" cxnId="{7C9A5120-D284-AC4F-B6D2-0F9D4FAAEAF2}">
      <dgm:prSet/>
      <dgm:spPr/>
      <dgm:t>
        <a:bodyPr/>
        <a:lstStyle/>
        <a:p>
          <a:endParaRPr lang="en-US"/>
        </a:p>
      </dgm:t>
    </dgm:pt>
    <dgm:pt modelId="{46724898-7AB7-AF40-AB16-4370064DBEAD}">
      <dgm:prSet phldrT="[Text]"/>
      <dgm:spPr/>
      <dgm:t>
        <a:bodyPr/>
        <a:lstStyle/>
        <a:p>
          <a:endParaRPr lang="en-US" dirty="0"/>
        </a:p>
      </dgm:t>
    </dgm:pt>
    <dgm:pt modelId="{5D4AE861-E27B-F64B-9F61-90853ECA2C23}" type="parTrans" cxnId="{4F4666AE-4C1B-874B-AB5E-0DEB2B45C302}">
      <dgm:prSet/>
      <dgm:spPr/>
      <dgm:t>
        <a:bodyPr/>
        <a:lstStyle/>
        <a:p>
          <a:endParaRPr lang="en-US"/>
        </a:p>
      </dgm:t>
    </dgm:pt>
    <dgm:pt modelId="{F22ED26D-B18B-AF42-AF29-8940827136F1}" type="sibTrans" cxnId="{4F4666AE-4C1B-874B-AB5E-0DEB2B45C302}">
      <dgm:prSet/>
      <dgm:spPr/>
      <dgm:t>
        <a:bodyPr/>
        <a:lstStyle/>
        <a:p>
          <a:endParaRPr lang="en-US"/>
        </a:p>
      </dgm:t>
    </dgm:pt>
    <dgm:pt modelId="{DEE039CD-AE99-414F-93E8-930975CB0383}">
      <dgm:prSet phldrT="[Text]"/>
      <dgm:spPr/>
      <dgm:t>
        <a:bodyPr/>
        <a:lstStyle/>
        <a:p>
          <a:r>
            <a:rPr lang="en-US" dirty="0"/>
            <a:t>Templates available for DC/OS, Docker Swarm and Kubernetes</a:t>
          </a:r>
        </a:p>
      </dgm:t>
    </dgm:pt>
    <dgm:pt modelId="{69BA4A89-832D-B746-8D67-9EE618B3CE32}" type="parTrans" cxnId="{C97BE2B4-C315-8941-BCBF-325A01AB6BB8}">
      <dgm:prSet/>
      <dgm:spPr/>
      <dgm:t>
        <a:bodyPr/>
        <a:lstStyle/>
        <a:p>
          <a:endParaRPr lang="en-US"/>
        </a:p>
      </dgm:t>
    </dgm:pt>
    <dgm:pt modelId="{BD957F67-27C8-6C4F-9AD0-C0C70951C22E}" type="sibTrans" cxnId="{C97BE2B4-C315-8941-BCBF-325A01AB6BB8}">
      <dgm:prSet/>
      <dgm:spPr/>
      <dgm:t>
        <a:bodyPr/>
        <a:lstStyle/>
        <a:p>
          <a:endParaRPr lang="en-US"/>
        </a:p>
      </dgm:t>
    </dgm:pt>
    <dgm:pt modelId="{1D1180AA-95B1-D341-BFC4-C5AB0938C102}">
      <dgm:prSet phldrT="[Text]"/>
      <dgm:spPr/>
      <dgm:t>
        <a:bodyPr/>
        <a:lstStyle/>
        <a:p>
          <a:endParaRPr lang="en-US" dirty="0"/>
        </a:p>
      </dgm:t>
    </dgm:pt>
    <dgm:pt modelId="{F5F4133B-51D7-DB4D-9DF6-92CCDB965269}" type="parTrans" cxnId="{E1ABAF9F-DF1B-3F42-A658-85ABF95065F0}">
      <dgm:prSet/>
      <dgm:spPr/>
      <dgm:t>
        <a:bodyPr/>
        <a:lstStyle/>
        <a:p>
          <a:endParaRPr lang="en-US"/>
        </a:p>
      </dgm:t>
    </dgm:pt>
    <dgm:pt modelId="{8F2710E3-7EC0-AC41-923D-0F1748E615C2}" type="sibTrans" cxnId="{E1ABAF9F-DF1B-3F42-A658-85ABF95065F0}">
      <dgm:prSet/>
      <dgm:spPr/>
      <dgm:t>
        <a:bodyPr/>
        <a:lstStyle/>
        <a:p>
          <a:endParaRPr lang="en-US"/>
        </a:p>
      </dgm:t>
    </dgm:pt>
    <dgm:pt modelId="{B1673466-1852-7943-AF09-C4567E034D02}">
      <dgm:prSet phldrT="[Text]"/>
      <dgm:spPr/>
      <dgm:t>
        <a:bodyPr/>
        <a:lstStyle/>
        <a:p>
          <a:r>
            <a:rPr lang="en-US" dirty="0"/>
            <a:t>Save the generated ARM templates for future deployments</a:t>
          </a:r>
        </a:p>
      </dgm:t>
    </dgm:pt>
    <dgm:pt modelId="{6C026896-94F9-7A44-8E3A-984622FD4729}" type="parTrans" cxnId="{7D136905-CC41-1743-913C-6A4C284D2522}">
      <dgm:prSet/>
      <dgm:spPr/>
      <dgm:t>
        <a:bodyPr/>
        <a:lstStyle/>
        <a:p>
          <a:endParaRPr lang="en-US"/>
        </a:p>
      </dgm:t>
    </dgm:pt>
    <dgm:pt modelId="{46A3BA75-C2C1-994F-8510-97855BC0CE3F}" type="sibTrans" cxnId="{7D136905-CC41-1743-913C-6A4C284D2522}">
      <dgm:prSet/>
      <dgm:spPr/>
      <dgm:t>
        <a:bodyPr/>
        <a:lstStyle/>
        <a:p>
          <a:endParaRPr lang="en-US"/>
        </a:p>
      </dgm:t>
    </dgm:pt>
    <dgm:pt modelId="{ABFA7326-19F2-FC4C-91B8-E045663A79D2}">
      <dgm:prSet phldrT="[Text]"/>
      <dgm:spPr/>
      <dgm:t>
        <a:bodyPr/>
        <a:lstStyle/>
        <a:p>
          <a:r>
            <a:rPr lang="en-US" dirty="0"/>
            <a:t>Configuration commands available to create and manage ACS clusters</a:t>
          </a:r>
        </a:p>
      </dgm:t>
    </dgm:pt>
    <dgm:pt modelId="{CE302749-25A3-384E-8FE5-8160F6DA5954}" type="parTrans" cxnId="{D5E4D6BC-F9B7-BC4D-BD86-932E37C51B42}">
      <dgm:prSet/>
      <dgm:spPr/>
      <dgm:t>
        <a:bodyPr/>
        <a:lstStyle/>
        <a:p>
          <a:endParaRPr lang="en-US"/>
        </a:p>
      </dgm:t>
    </dgm:pt>
    <dgm:pt modelId="{D6E6841B-4819-BE42-BA4E-2BD2EA1F5506}" type="sibTrans" cxnId="{D5E4D6BC-F9B7-BC4D-BD86-932E37C51B42}">
      <dgm:prSet/>
      <dgm:spPr/>
      <dgm:t>
        <a:bodyPr/>
        <a:lstStyle/>
        <a:p>
          <a:endParaRPr lang="en-US"/>
        </a:p>
      </dgm:t>
    </dgm:pt>
    <dgm:pt modelId="{9EBA54D2-5187-6243-9361-7ABF00132841}" type="pres">
      <dgm:prSet presAssocID="{AC33F7B6-B40F-C445-98CA-4A36E4331757}" presName="Name0" presStyleCnt="0">
        <dgm:presLayoutVars>
          <dgm:dir/>
          <dgm:animLvl val="lvl"/>
          <dgm:resizeHandles val="exact"/>
        </dgm:presLayoutVars>
      </dgm:prSet>
      <dgm:spPr/>
    </dgm:pt>
    <dgm:pt modelId="{0276C1DE-B373-8740-91DB-74D87CF24B06}" type="pres">
      <dgm:prSet presAssocID="{BF099776-008D-A54A-9C74-906705E5BD25}" presName="composite" presStyleCnt="0"/>
      <dgm:spPr/>
    </dgm:pt>
    <dgm:pt modelId="{498135FF-B8D9-D845-B4B1-A90051BC2ACA}" type="pres">
      <dgm:prSet presAssocID="{BF099776-008D-A54A-9C74-906705E5BD25}" presName="parTx" presStyleLbl="alignNode1" presStyleIdx="0" presStyleCnt="3">
        <dgm:presLayoutVars>
          <dgm:chMax val="0"/>
          <dgm:chPref val="0"/>
          <dgm:bulletEnabled val="1"/>
        </dgm:presLayoutVars>
      </dgm:prSet>
      <dgm:spPr/>
    </dgm:pt>
    <dgm:pt modelId="{860908AF-B56A-E149-8A89-D1A1AD21D1D7}" type="pres">
      <dgm:prSet presAssocID="{BF099776-008D-A54A-9C74-906705E5BD25}" presName="desTx" presStyleLbl="alignAccFollowNode1" presStyleIdx="0" presStyleCnt="3">
        <dgm:presLayoutVars>
          <dgm:bulletEnabled val="1"/>
        </dgm:presLayoutVars>
      </dgm:prSet>
      <dgm:spPr/>
    </dgm:pt>
    <dgm:pt modelId="{D369E789-36F3-DB45-908A-0CD7863526B3}" type="pres">
      <dgm:prSet presAssocID="{790D44C0-8E9B-1241-8C30-6A7FBB365981}" presName="space" presStyleCnt="0"/>
      <dgm:spPr/>
    </dgm:pt>
    <dgm:pt modelId="{87A08634-C13A-4F44-AFF4-087948462F56}" type="pres">
      <dgm:prSet presAssocID="{5B6FBC6E-CC59-E247-BADB-AB0C6F40E607}" presName="composite" presStyleCnt="0"/>
      <dgm:spPr/>
    </dgm:pt>
    <dgm:pt modelId="{A038B6C4-02C3-F241-9B19-ACD03C994635}" type="pres">
      <dgm:prSet presAssocID="{5B6FBC6E-CC59-E247-BADB-AB0C6F40E607}" presName="parTx" presStyleLbl="alignNode1" presStyleIdx="1" presStyleCnt="3">
        <dgm:presLayoutVars>
          <dgm:chMax val="0"/>
          <dgm:chPref val="0"/>
          <dgm:bulletEnabled val="1"/>
        </dgm:presLayoutVars>
      </dgm:prSet>
      <dgm:spPr/>
    </dgm:pt>
    <dgm:pt modelId="{A5422B99-2555-0C41-9822-CA9EFE95766A}" type="pres">
      <dgm:prSet presAssocID="{5B6FBC6E-CC59-E247-BADB-AB0C6F40E607}" presName="desTx" presStyleLbl="alignAccFollowNode1" presStyleIdx="1" presStyleCnt="3">
        <dgm:presLayoutVars>
          <dgm:bulletEnabled val="1"/>
        </dgm:presLayoutVars>
      </dgm:prSet>
      <dgm:spPr/>
    </dgm:pt>
    <dgm:pt modelId="{B89CC807-050E-4444-9217-E64AE0B88359}" type="pres">
      <dgm:prSet presAssocID="{D04D3DAF-731F-114A-98AF-51835FA32F65}" presName="space" presStyleCnt="0"/>
      <dgm:spPr/>
    </dgm:pt>
    <dgm:pt modelId="{44B9F62B-FBEC-F24C-B734-208469DC608D}" type="pres">
      <dgm:prSet presAssocID="{760F918E-C032-9F41-B59D-586B62BD497D}" presName="composite" presStyleCnt="0"/>
      <dgm:spPr/>
    </dgm:pt>
    <dgm:pt modelId="{CEA0670D-E18F-D547-AA30-945E79F95BDF}" type="pres">
      <dgm:prSet presAssocID="{760F918E-C032-9F41-B59D-586B62BD497D}" presName="parTx" presStyleLbl="alignNode1" presStyleIdx="2" presStyleCnt="3">
        <dgm:presLayoutVars>
          <dgm:chMax val="0"/>
          <dgm:chPref val="0"/>
          <dgm:bulletEnabled val="1"/>
        </dgm:presLayoutVars>
      </dgm:prSet>
      <dgm:spPr/>
    </dgm:pt>
    <dgm:pt modelId="{72DEB2CA-CB00-5043-8DB6-5BB6E3956A66}" type="pres">
      <dgm:prSet presAssocID="{760F918E-C032-9F41-B59D-586B62BD497D}" presName="desTx" presStyleLbl="alignAccFollowNode1" presStyleIdx="2" presStyleCnt="3">
        <dgm:presLayoutVars>
          <dgm:bulletEnabled val="1"/>
        </dgm:presLayoutVars>
      </dgm:prSet>
      <dgm:spPr/>
    </dgm:pt>
  </dgm:ptLst>
  <dgm:cxnLst>
    <dgm:cxn modelId="{8A7C2803-612C-644D-A362-AF0DC68E03A1}" srcId="{BF099776-008D-A54A-9C74-906705E5BD25}" destId="{E2BC027D-9C56-A047-B000-4E7939BC495A}" srcOrd="0" destOrd="0" parTransId="{E6AB9DF8-2C59-6B49-A122-90F4560B3A94}" sibTransId="{D7D92483-5D19-B348-90D8-DA24B47E48B3}"/>
    <dgm:cxn modelId="{7D136905-CC41-1743-913C-6A4C284D2522}" srcId="{BF099776-008D-A54A-9C74-906705E5BD25}" destId="{B1673466-1852-7943-AF09-C4567E034D02}" srcOrd="1" destOrd="0" parTransId="{6C026896-94F9-7A44-8E3A-984622FD4729}" sibTransId="{46A3BA75-C2C1-994F-8510-97855BC0CE3F}"/>
    <dgm:cxn modelId="{7C9A5120-D284-AC4F-B6D2-0F9D4FAAEAF2}" srcId="{760F918E-C032-9F41-B59D-586B62BD497D}" destId="{EBE210CB-CF6F-EE47-9B19-F41BA8ED2B2F}" srcOrd="0" destOrd="0" parTransId="{99753CF4-F7C5-9A4E-9D0A-A16573F0CA05}" sibTransId="{924CE7C3-90B3-DB4C-B301-FDB84E38FB5B}"/>
    <dgm:cxn modelId="{EA416B38-EB75-9E45-B17F-D92FD500346B}" srcId="{AC33F7B6-B40F-C445-98CA-4A36E4331757}" destId="{760F918E-C032-9F41-B59D-586B62BD497D}" srcOrd="2" destOrd="0" parTransId="{4C75804D-DE0B-9D4A-A349-CA164F531D61}" sibTransId="{B55CF997-F144-7142-909A-97DBCB51095E}"/>
    <dgm:cxn modelId="{B3ECF042-0520-F647-BF80-58D2F1795CDE}" type="presOf" srcId="{760F918E-C032-9F41-B59D-586B62BD497D}" destId="{CEA0670D-E18F-D547-AA30-945E79F95BDF}" srcOrd="0" destOrd="0" presId="urn:microsoft.com/office/officeart/2005/8/layout/hList1"/>
    <dgm:cxn modelId="{F280CA66-29B6-D84E-9D5F-F01B563BC574}" type="presOf" srcId="{EBE210CB-CF6F-EE47-9B19-F41BA8ED2B2F}" destId="{72DEB2CA-CB00-5043-8DB6-5BB6E3956A66}" srcOrd="0" destOrd="0" presId="urn:microsoft.com/office/officeart/2005/8/layout/hList1"/>
    <dgm:cxn modelId="{A7DEFD6E-D723-6641-85EE-E9580F2C525B}" type="presOf" srcId="{AC33F7B6-B40F-C445-98CA-4A36E4331757}" destId="{9EBA54D2-5187-6243-9361-7ABF00132841}" srcOrd="0" destOrd="0" presId="urn:microsoft.com/office/officeart/2005/8/layout/hList1"/>
    <dgm:cxn modelId="{5FCD8852-F6D8-C94A-9D29-EEA30FAEBAD5}" type="presOf" srcId="{B1673466-1852-7943-AF09-C4567E034D02}" destId="{860908AF-B56A-E149-8A89-D1A1AD21D1D7}" srcOrd="0" destOrd="1" presId="urn:microsoft.com/office/officeart/2005/8/layout/hList1"/>
    <dgm:cxn modelId="{063A757C-C609-3C45-81EE-6A770B4FED1F}" type="presOf" srcId="{E2BC027D-9C56-A047-B000-4E7939BC495A}" destId="{860908AF-B56A-E149-8A89-D1A1AD21D1D7}" srcOrd="0" destOrd="0" presId="urn:microsoft.com/office/officeart/2005/8/layout/hList1"/>
    <dgm:cxn modelId="{53915D86-2B0F-BA48-9C60-DE7343A38760}" type="presOf" srcId="{5B6FBC6E-CC59-E247-BADB-AB0C6F40E607}" destId="{A038B6C4-02C3-F241-9B19-ACD03C994635}" srcOrd="0" destOrd="0" presId="urn:microsoft.com/office/officeart/2005/8/layout/hList1"/>
    <dgm:cxn modelId="{7F62429D-EDBE-D246-B7ED-97BCB2578154}" type="presOf" srcId="{BF099776-008D-A54A-9C74-906705E5BD25}" destId="{498135FF-B8D9-D845-B4B1-A90051BC2ACA}" srcOrd="0" destOrd="0" presId="urn:microsoft.com/office/officeart/2005/8/layout/hList1"/>
    <dgm:cxn modelId="{E1ABAF9F-DF1B-3F42-A658-85ABF95065F0}" srcId="{BF099776-008D-A54A-9C74-906705E5BD25}" destId="{1D1180AA-95B1-D341-BFC4-C5AB0938C102}" srcOrd="2" destOrd="0" parTransId="{F5F4133B-51D7-DB4D-9DF6-92CCDB965269}" sibTransId="{8F2710E3-7EC0-AC41-923D-0F1748E615C2}"/>
    <dgm:cxn modelId="{1AB61EA4-0005-0044-ACFE-8138A1CCFC18}" srcId="{AC33F7B6-B40F-C445-98CA-4A36E4331757}" destId="{5B6FBC6E-CC59-E247-BADB-AB0C6F40E607}" srcOrd="1" destOrd="0" parTransId="{5D940138-E742-9640-B60A-9BC349409D3E}" sibTransId="{D04D3DAF-731F-114A-98AF-51835FA32F65}"/>
    <dgm:cxn modelId="{4F4666AE-4C1B-874B-AB5E-0DEB2B45C302}" srcId="{BF099776-008D-A54A-9C74-906705E5BD25}" destId="{46724898-7AB7-AF40-AB16-4370064DBEAD}" srcOrd="3" destOrd="0" parTransId="{5D4AE861-E27B-F64B-9F61-90853ECA2C23}" sibTransId="{F22ED26D-B18B-AF42-AF29-8940827136F1}"/>
    <dgm:cxn modelId="{DD7F1BB3-B1B8-2D41-AA37-FFF1959384D1}" type="presOf" srcId="{CC6967CB-C74D-6B48-BF18-65DE8CC8CF27}" destId="{A5422B99-2555-0C41-9822-CA9EFE95766A}" srcOrd="0" destOrd="0" presId="urn:microsoft.com/office/officeart/2005/8/layout/hList1"/>
    <dgm:cxn modelId="{EFEFD4B3-6A00-7347-AECA-97F419FA4639}" srcId="{AC33F7B6-B40F-C445-98CA-4A36E4331757}" destId="{BF099776-008D-A54A-9C74-906705E5BD25}" srcOrd="0" destOrd="0" parTransId="{0D5E330F-DDD7-E747-AE13-AF5B9BAFE36F}" sibTransId="{790D44C0-8E9B-1241-8C30-6A7FBB365981}"/>
    <dgm:cxn modelId="{C97BE2B4-C315-8941-BCBF-325A01AB6BB8}" srcId="{5B6FBC6E-CC59-E247-BADB-AB0C6F40E607}" destId="{DEE039CD-AE99-414F-93E8-930975CB0383}" srcOrd="1" destOrd="0" parTransId="{69BA4A89-832D-B746-8D67-9EE618B3CE32}" sibTransId="{BD957F67-27C8-6C4F-9AD0-C0C70951C22E}"/>
    <dgm:cxn modelId="{D6D217B7-396A-B846-BF1D-71B7597747B3}" type="presOf" srcId="{1D1180AA-95B1-D341-BFC4-C5AB0938C102}" destId="{860908AF-B56A-E149-8A89-D1A1AD21D1D7}" srcOrd="0" destOrd="2" presId="urn:microsoft.com/office/officeart/2005/8/layout/hList1"/>
    <dgm:cxn modelId="{D5E4D6BC-F9B7-BC4D-BD86-932E37C51B42}" srcId="{760F918E-C032-9F41-B59D-586B62BD497D}" destId="{ABFA7326-19F2-FC4C-91B8-E045663A79D2}" srcOrd="1" destOrd="0" parTransId="{CE302749-25A3-384E-8FE5-8160F6DA5954}" sibTransId="{D6E6841B-4819-BE42-BA4E-2BD2EA1F5506}"/>
    <dgm:cxn modelId="{87773DC5-6E57-F149-A5D2-3DEE84E603BB}" type="presOf" srcId="{46724898-7AB7-AF40-AB16-4370064DBEAD}" destId="{860908AF-B56A-E149-8A89-D1A1AD21D1D7}" srcOrd="0" destOrd="3" presId="urn:microsoft.com/office/officeart/2005/8/layout/hList1"/>
    <dgm:cxn modelId="{0DD236C9-6A0D-E741-BFF8-9684FAAF8359}" type="presOf" srcId="{DEE039CD-AE99-414F-93E8-930975CB0383}" destId="{A5422B99-2555-0C41-9822-CA9EFE95766A}" srcOrd="0" destOrd="1" presId="urn:microsoft.com/office/officeart/2005/8/layout/hList1"/>
    <dgm:cxn modelId="{A7C727CA-170A-1542-B418-0B41449FDE3F}" type="presOf" srcId="{ABFA7326-19F2-FC4C-91B8-E045663A79D2}" destId="{72DEB2CA-CB00-5043-8DB6-5BB6E3956A66}" srcOrd="0" destOrd="1" presId="urn:microsoft.com/office/officeart/2005/8/layout/hList1"/>
    <dgm:cxn modelId="{21682CFA-83C5-714B-876D-6F4C8535DDCA}" srcId="{5B6FBC6E-CC59-E247-BADB-AB0C6F40E607}" destId="{CC6967CB-C74D-6B48-BF18-65DE8CC8CF27}" srcOrd="0" destOrd="0" parTransId="{7722B585-8B51-3440-BCB0-2D922C890C18}" sibTransId="{7063347F-2471-C146-BBDE-DF8D0EE51DE7}"/>
    <dgm:cxn modelId="{9C032A7B-775D-DF40-9F24-986C4CFE335A}" type="presParOf" srcId="{9EBA54D2-5187-6243-9361-7ABF00132841}" destId="{0276C1DE-B373-8740-91DB-74D87CF24B06}" srcOrd="0" destOrd="0" presId="urn:microsoft.com/office/officeart/2005/8/layout/hList1"/>
    <dgm:cxn modelId="{F1119350-9F74-244B-8726-F4AE1F598D69}" type="presParOf" srcId="{0276C1DE-B373-8740-91DB-74D87CF24B06}" destId="{498135FF-B8D9-D845-B4B1-A90051BC2ACA}" srcOrd="0" destOrd="0" presId="urn:microsoft.com/office/officeart/2005/8/layout/hList1"/>
    <dgm:cxn modelId="{70F03F62-0BF6-5F47-8901-BAE5E842C1B5}" type="presParOf" srcId="{0276C1DE-B373-8740-91DB-74D87CF24B06}" destId="{860908AF-B56A-E149-8A89-D1A1AD21D1D7}" srcOrd="1" destOrd="0" presId="urn:microsoft.com/office/officeart/2005/8/layout/hList1"/>
    <dgm:cxn modelId="{38B9D636-432B-DF4D-A81B-420725F3224E}" type="presParOf" srcId="{9EBA54D2-5187-6243-9361-7ABF00132841}" destId="{D369E789-36F3-DB45-908A-0CD7863526B3}" srcOrd="1" destOrd="0" presId="urn:microsoft.com/office/officeart/2005/8/layout/hList1"/>
    <dgm:cxn modelId="{21E4872B-7767-704C-8240-8A1B87C08DD3}" type="presParOf" srcId="{9EBA54D2-5187-6243-9361-7ABF00132841}" destId="{87A08634-C13A-4F44-AFF4-087948462F56}" srcOrd="2" destOrd="0" presId="urn:microsoft.com/office/officeart/2005/8/layout/hList1"/>
    <dgm:cxn modelId="{CE606805-AB25-F146-B091-F97A641FC483}" type="presParOf" srcId="{87A08634-C13A-4F44-AFF4-087948462F56}" destId="{A038B6C4-02C3-F241-9B19-ACD03C994635}" srcOrd="0" destOrd="0" presId="urn:microsoft.com/office/officeart/2005/8/layout/hList1"/>
    <dgm:cxn modelId="{F5E63A82-F92B-3B41-8EDC-FAEF94BF8348}" type="presParOf" srcId="{87A08634-C13A-4F44-AFF4-087948462F56}" destId="{A5422B99-2555-0C41-9822-CA9EFE95766A}" srcOrd="1" destOrd="0" presId="urn:microsoft.com/office/officeart/2005/8/layout/hList1"/>
    <dgm:cxn modelId="{60EF6D1F-6419-3C42-9318-F95452C6BB19}" type="presParOf" srcId="{9EBA54D2-5187-6243-9361-7ABF00132841}" destId="{B89CC807-050E-4444-9217-E64AE0B88359}" srcOrd="3" destOrd="0" presId="urn:microsoft.com/office/officeart/2005/8/layout/hList1"/>
    <dgm:cxn modelId="{1BADAF4D-57F2-6C4E-9C11-FDF4E61DC9B1}" type="presParOf" srcId="{9EBA54D2-5187-6243-9361-7ABF00132841}" destId="{44B9F62B-FBEC-F24C-B734-208469DC608D}" srcOrd="4" destOrd="0" presId="urn:microsoft.com/office/officeart/2005/8/layout/hList1"/>
    <dgm:cxn modelId="{B416BF63-7270-CB4D-9318-0B86D735729E}" type="presParOf" srcId="{44B9F62B-FBEC-F24C-B734-208469DC608D}" destId="{CEA0670D-E18F-D547-AA30-945E79F95BDF}" srcOrd="0" destOrd="0" presId="urn:microsoft.com/office/officeart/2005/8/layout/hList1"/>
    <dgm:cxn modelId="{7370EEA0-10BE-E54B-A008-D32F9934312E}" type="presParOf" srcId="{44B9F62B-FBEC-F24C-B734-208469DC608D}" destId="{72DEB2CA-CB00-5043-8DB6-5BB6E3956A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a:solidFill>
          <a:schemeClr val="accent5"/>
        </a:solidFill>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a:solidFill>
          <a:schemeClr val="accent5"/>
        </a:solidFill>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953F9612-7504-B64A-8070-41E57E8B7B91}">
      <dgm:prSet phldrT="[Text]"/>
      <dgm:spPr/>
      <dgm:t>
        <a:bodyPr/>
        <a:lstStyle/>
        <a:p>
          <a:r>
            <a:rPr lang="en-US" b="1" dirty="0">
              <a:solidFill>
                <a:srgbClr val="FF0000"/>
              </a:solidFill>
            </a:rPr>
            <a:t>Ignite Session</a:t>
          </a:r>
          <a:r>
            <a:rPr lang="en-US" dirty="0"/>
            <a:t>: Master modern PaaS for the enterprise with Azure App Service [BRK3205]</a:t>
          </a:r>
        </a:p>
      </dgm:t>
    </dgm:pt>
    <dgm:pt modelId="{6D5BADAC-7604-B049-B4B3-FE619C5E1549}" type="parTrans" cxnId="{CED52893-104C-DA4C-B4C8-176B7FC81A7F}">
      <dgm:prSet/>
      <dgm:spPr/>
      <dgm:t>
        <a:bodyPr/>
        <a:lstStyle/>
        <a:p>
          <a:endParaRPr lang="en-US"/>
        </a:p>
      </dgm:t>
    </dgm:pt>
    <dgm:pt modelId="{5384D6AC-3D8F-7A43-88A8-CF0285548B75}" type="sibTrans" cxnId="{CED52893-104C-DA4C-B4C8-176B7FC81A7F}">
      <dgm:prSet/>
      <dgm:spPr/>
      <dgm:t>
        <a:bodyPr/>
        <a:lstStyle/>
        <a:p>
          <a:endParaRPr lang="en-US"/>
        </a:p>
      </dgm:t>
    </dgm:pt>
    <dgm:pt modelId="{FA544A10-617A-7D41-B9B8-15F1E48342AB}">
      <dgm:prSet phldrT="[Text]"/>
      <dgm:spPr/>
      <dgm:t>
        <a:bodyPr/>
        <a:lstStyle/>
        <a:p>
          <a:r>
            <a:rPr lang="en-US" b="1" dirty="0">
              <a:solidFill>
                <a:srgbClr val="FF0000"/>
              </a:solidFill>
            </a:rPr>
            <a:t>Ignite Session</a:t>
          </a:r>
          <a:r>
            <a:rPr lang="en-US" dirty="0"/>
            <a:t>: Build applications with SF [</a:t>
          </a:r>
          <a:r>
            <a:rPr lang="nb-NO" dirty="0"/>
            <a:t>BRK1036]</a:t>
          </a:r>
          <a:endParaRPr lang="en-US" dirty="0"/>
        </a:p>
      </dgm:t>
    </dgm:pt>
    <dgm:pt modelId="{9E685B54-2693-4446-83C1-B3F6D03888A2}" type="parTrans" cxnId="{3A273B64-DDC8-9C4E-9CDF-4C31548925F9}">
      <dgm:prSet/>
      <dgm:spPr/>
      <dgm:t>
        <a:bodyPr/>
        <a:lstStyle/>
        <a:p>
          <a:endParaRPr lang="en-US"/>
        </a:p>
      </dgm:t>
    </dgm:pt>
    <dgm:pt modelId="{D8EBB1E9-D9BC-F047-A006-831CB2571AA9}" type="sibTrans" cxnId="{3A273B64-DDC8-9C4E-9CDF-4C31548925F9}">
      <dgm:prSet/>
      <dgm:spPr/>
      <dgm:t>
        <a:bodyPr/>
        <a:lstStyle/>
        <a:p>
          <a:endParaRPr lang="en-US"/>
        </a:p>
      </dgm:t>
    </dgm:pt>
    <dgm:pt modelId="{10527EFC-4E5B-479A-994D-C3522C77F683}">
      <dgm:prSet phldrT="[Text]"/>
      <dgm:spPr/>
      <dgm:t>
        <a:bodyPr/>
        <a:lstStyle/>
        <a:p>
          <a:r>
            <a:rPr lang="en-US" b="1" dirty="0">
              <a:solidFill>
                <a:srgbClr val="FF0000"/>
              </a:solidFill>
            </a:rPr>
            <a:t>Ignite Session</a:t>
          </a:r>
          <a:r>
            <a:rPr lang="en-US" dirty="0"/>
            <a:t>: Go serverless for the enterprise with Azure Functions [BRK2250]</a:t>
          </a:r>
        </a:p>
      </dgm:t>
    </dgm:pt>
    <dgm:pt modelId="{2E16C508-73AC-416A-8AE0-116D5CA23258}" type="parTrans" cxnId="{585966A3-A5A6-44E9-B3BA-7BCC7031A7B6}">
      <dgm:prSet/>
      <dgm:spPr/>
      <dgm:t>
        <a:bodyPr/>
        <a:lstStyle/>
        <a:p>
          <a:endParaRPr lang="en-US"/>
        </a:p>
      </dgm:t>
    </dgm:pt>
    <dgm:pt modelId="{A26DF2DE-D0BD-47DE-91C4-B1FA4935F402}" type="sibTrans" cxnId="{585966A3-A5A6-44E9-B3BA-7BCC7031A7B6}">
      <dgm:prSet/>
      <dgm:spPr/>
      <dgm:t>
        <a:bodyPr/>
        <a:lstStyle/>
        <a:p>
          <a:endParaRPr lang="en-US"/>
        </a:p>
      </dgm:t>
    </dgm:pt>
    <dgm:pt modelId="{CBAF4F3D-35A7-4365-9170-818C4CD75485}">
      <dgm:prSet phldrT="[Text]"/>
      <dgm:spPr/>
      <dgm:t>
        <a:bodyPr/>
        <a:lstStyle/>
        <a:p>
          <a:r>
            <a:rPr lang="en-US" b="1" dirty="0">
              <a:solidFill>
                <a:srgbClr val="FF0000"/>
              </a:solidFill>
            </a:rPr>
            <a:t>Ignite Session</a:t>
          </a:r>
          <a:r>
            <a:rPr lang="en-US" dirty="0"/>
            <a:t>: Deep Dive into ACS [BRK4008]</a:t>
          </a:r>
        </a:p>
      </dgm:t>
    </dgm:pt>
    <dgm:pt modelId="{345CEA4D-6AAA-4E62-8118-9962AFAFC15C}" type="parTrans" cxnId="{190F4BAC-0DC7-4E97-BBC8-71066A1ED170}">
      <dgm:prSet/>
      <dgm:spPr/>
      <dgm:t>
        <a:bodyPr/>
        <a:lstStyle/>
        <a:p>
          <a:endParaRPr lang="en-US"/>
        </a:p>
      </dgm:t>
    </dgm:pt>
    <dgm:pt modelId="{DE69D797-2132-4617-8972-4771F17392DF}" type="sibTrans" cxnId="{190F4BAC-0DC7-4E97-BBC8-71066A1ED170}">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A0970F00-F566-4946-91E7-6E20F67BA13D}" srcId="{BCC1817B-D6A8-D648-916A-11ACEA18A475}" destId="{638544AA-55E9-964E-8007-C5A71700B3EA}" srcOrd="0" destOrd="0" parTransId="{FC915F8C-5C69-604B-9468-EEF6A2EA1ACF}" sibTransId="{4DD61A79-8A93-A54C-9E9F-5C53FD32FDEB}"/>
    <dgm:cxn modelId="{41ABA103-0DB5-404D-836B-92B34426A03E}" srcId="{BCC1817B-D6A8-D648-916A-11ACEA18A475}" destId="{7CB826BF-B2A6-1140-A48B-E557C8D5E74F}" srcOrd="1" destOrd="0" parTransId="{B1A1B916-F419-0749-89EE-01EC3FCBA681}" sibTransId="{600CFAD5-EEEB-8846-80DC-1739FE694108}"/>
    <dgm:cxn modelId="{472AD410-91BE-8F41-8B8F-8EFED8057B0B}" type="presOf" srcId="{FA544A10-617A-7D41-B9B8-15F1E48342AB}" destId="{2CC094E4-5CC1-6C4F-9A6D-49C5109E745E}" srcOrd="0" destOrd="1" presId="urn:microsoft.com/office/officeart/2005/8/layout/vList5"/>
    <dgm:cxn modelId="{6A0FDC10-2075-AE45-B548-03E33ED82536}" type="presOf" srcId="{D6C33DFD-A927-374B-9E8A-244E6924620F}" destId="{7B0A80DC-0B98-D747-A8D6-1F908D27D8B6}" srcOrd="0" destOrd="0" presId="urn:microsoft.com/office/officeart/2005/8/layout/vList5"/>
    <dgm:cxn modelId="{7E0F4215-02C8-5447-8B85-5BEAC6EF79AC}" type="presOf" srcId="{10527EFC-4E5B-479A-994D-C3522C77F683}" destId="{CA132905-F00F-A647-9BE4-1194BBAB1832}" srcOrd="0" destOrd="1" presId="urn:microsoft.com/office/officeart/2005/8/layout/vList5"/>
    <dgm:cxn modelId="{782C8615-5C97-7045-8D97-6EA1E228B7C7}" type="presOf" srcId="{953F9612-7504-B64A-8070-41E57E8B7B91}" destId="{12758A50-0F5A-804E-9C9C-F498D45668EB}" srcOrd="0" destOrd="1"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88C9A632-6FC2-EF4E-B4BF-1D01ED2B5D60}" type="presOf" srcId="{CBAF4F3D-35A7-4365-9170-818C4CD75485}" destId="{9C3568C7-455A-B449-8957-82A47605EC7C}" srcOrd="0" destOrd="1" presId="urn:microsoft.com/office/officeart/2005/8/layout/vList5"/>
    <dgm:cxn modelId="{D7B26A33-BE89-A14E-8BBA-5CBC7E503DE1}" type="presOf" srcId="{E49C87C1-7154-D247-A86C-9195123D6493}" destId="{DE55B73B-22DC-EE4A-A5C1-C0518A9367A1}" srcOrd="0" destOrd="0" presId="urn:microsoft.com/office/officeart/2005/8/layout/vList5"/>
    <dgm:cxn modelId="{0B828163-0D60-694F-9D0F-598BEC91F4C0}" type="presOf" srcId="{7CB826BF-B2A6-1140-A48B-E557C8D5E74F}" destId="{534C477F-1F2A-FA45-AAE4-1C59FA14A38C}"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3A273B64-DDC8-9C4E-9CDF-4C31548925F9}" srcId="{D6C33DFD-A927-374B-9E8A-244E6924620F}" destId="{FA544A10-617A-7D41-B9B8-15F1E48342AB}" srcOrd="1" destOrd="0" parTransId="{9E685B54-2693-4446-83C1-B3F6D03888A2}" sibTransId="{D8EBB1E9-D9BC-F047-A006-831CB2571AA9}"/>
    <dgm:cxn modelId="{5B262F65-FB29-BA42-B7FA-3E7C85CE70ED}" srcId="{E49C87C1-7154-D247-A86C-9195123D6493}" destId="{959B93DE-C645-B243-9278-8FD0A8B876CE}" srcOrd="0" destOrd="0" parTransId="{B71E9EBC-421A-F245-8847-7B6CAFC99D54}" sibTransId="{EDD53E75-1BDC-D84B-8768-F0BCEE4D8F2F}"/>
    <dgm:cxn modelId="{9D32FC65-E5C4-1E43-BC6F-0A0BCA887ECF}" srcId="{7CB826BF-B2A6-1140-A48B-E557C8D5E74F}" destId="{BC9D604F-847F-4E42-9A3E-A864AE429CF9}" srcOrd="0" destOrd="0" parTransId="{8CFBE4BB-8A72-9447-8891-31496CF1CE93}" sibTransId="{670352E4-48FB-5741-BEF4-46AA5C55A06F}"/>
    <dgm:cxn modelId="{C22B3B6F-3B0F-644A-BF03-4B72C832EE88}" type="presOf" srcId="{638544AA-55E9-964E-8007-C5A71700B3EA}" destId="{008B8B8E-3711-E144-977B-7BA8B114AE49}" srcOrd="0" destOrd="0" presId="urn:microsoft.com/office/officeart/2005/8/layout/vList5"/>
    <dgm:cxn modelId="{5770927D-FBB8-114F-96EB-6E96D56F075E}" type="presOf" srcId="{606F866C-63E4-4C4D-8DBA-EFACE75F862F}" destId="{2CC094E4-5CC1-6C4F-9A6D-49C5109E745E}" srcOrd="0" destOrd="0" presId="urn:microsoft.com/office/officeart/2005/8/layout/vList5"/>
    <dgm:cxn modelId="{0CDA5A8F-1E5B-D945-9140-6067D9E6B92B}" type="presOf" srcId="{959B93DE-C645-B243-9278-8FD0A8B876CE}" destId="{9C3568C7-455A-B449-8957-82A47605EC7C}" srcOrd="0" destOrd="0" presId="urn:microsoft.com/office/officeart/2005/8/layout/vList5"/>
    <dgm:cxn modelId="{CED52893-104C-DA4C-B4C8-176B7FC81A7F}" srcId="{638544AA-55E9-964E-8007-C5A71700B3EA}" destId="{953F9612-7504-B64A-8070-41E57E8B7B91}" srcOrd="1" destOrd="0" parTransId="{6D5BADAC-7604-B049-B4B3-FE619C5E1549}" sibTransId="{5384D6AC-3D8F-7A43-88A8-CF0285548B75}"/>
    <dgm:cxn modelId="{585966A3-A5A6-44E9-B3BA-7BCC7031A7B6}" srcId="{7CB826BF-B2A6-1140-A48B-E557C8D5E74F}" destId="{10527EFC-4E5B-479A-994D-C3522C77F683}" srcOrd="1" destOrd="0" parTransId="{2E16C508-73AC-416A-8AE0-116D5CA23258}" sibTransId="{A26DF2DE-D0BD-47DE-91C4-B1FA4935F402}"/>
    <dgm:cxn modelId="{190F4BAC-0DC7-4E97-BBC8-71066A1ED170}" srcId="{E49C87C1-7154-D247-A86C-9195123D6493}" destId="{CBAF4F3D-35A7-4365-9170-818C4CD75485}" srcOrd="1" destOrd="0" parTransId="{345CEA4D-6AAA-4E62-8118-9962AFAFC15C}" sibTransId="{DE69D797-2132-4617-8972-4771F17392DF}"/>
    <dgm:cxn modelId="{23A77AB7-02DF-984A-87BF-D1AE92FE6399}"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969C44C3-7915-AB42-BC5C-E0674B1602F2}" type="presOf" srcId="{5116884F-9B8B-6E40-B25F-4685FDFF2E9D}" destId="{12758A50-0F5A-804E-9C9C-F498D45668EB}" srcOrd="0" destOrd="0" presId="urn:microsoft.com/office/officeart/2005/8/layout/vList5"/>
    <dgm:cxn modelId="{57EE62D2-3410-5E46-BE04-E1233EDC6D37}" type="presOf" srcId="{BCC1817B-D6A8-D648-916A-11ACEA18A475}" destId="{168B46CE-269E-E945-A6E9-63BFB11E2587}" srcOrd="0" destOrd="0" presId="urn:microsoft.com/office/officeart/2005/8/layout/vList5"/>
    <dgm:cxn modelId="{E2A486F6-1732-7D47-97EB-E0CDF56409CB}" srcId="{BCC1817B-D6A8-D648-916A-11ACEA18A475}" destId="{E49C87C1-7154-D247-A86C-9195123D6493}" srcOrd="3" destOrd="0" parTransId="{8F02449E-9939-6F41-AB0B-1B02FD92B776}" sibTransId="{2B0BFD72-F41C-A948-BE6E-B2E1C39DC075}"/>
    <dgm:cxn modelId="{9E6DD024-1C52-4D49-A7C6-F173B9079BA9}" type="presParOf" srcId="{168B46CE-269E-E945-A6E9-63BFB11E2587}" destId="{13000C4B-FAB8-8448-B859-CDF5E211876C}" srcOrd="0" destOrd="0" presId="urn:microsoft.com/office/officeart/2005/8/layout/vList5"/>
    <dgm:cxn modelId="{6E47CA23-4A80-1F49-87F5-C947BC32B359}" type="presParOf" srcId="{13000C4B-FAB8-8448-B859-CDF5E211876C}" destId="{008B8B8E-3711-E144-977B-7BA8B114AE49}" srcOrd="0" destOrd="0" presId="urn:microsoft.com/office/officeart/2005/8/layout/vList5"/>
    <dgm:cxn modelId="{EB0B5932-9FC5-2441-891A-8F5465B77159}" type="presParOf" srcId="{13000C4B-FAB8-8448-B859-CDF5E211876C}" destId="{12758A50-0F5A-804E-9C9C-F498D45668EB}" srcOrd="1" destOrd="0" presId="urn:microsoft.com/office/officeart/2005/8/layout/vList5"/>
    <dgm:cxn modelId="{031F0703-B1B4-BB4A-8C2E-840F63D4487F}" type="presParOf" srcId="{168B46CE-269E-E945-A6E9-63BFB11E2587}" destId="{8F908FEF-DADF-C54C-BDCE-2F6E921CF515}" srcOrd="1" destOrd="0" presId="urn:microsoft.com/office/officeart/2005/8/layout/vList5"/>
    <dgm:cxn modelId="{4EE95F52-FDD3-BE44-9B0C-A117394536DC}" type="presParOf" srcId="{168B46CE-269E-E945-A6E9-63BFB11E2587}" destId="{ECAFCFFA-7969-6D48-89E4-D0BAB6337F6E}" srcOrd="2" destOrd="0" presId="urn:microsoft.com/office/officeart/2005/8/layout/vList5"/>
    <dgm:cxn modelId="{AD7C6FE0-F417-854D-A6D4-10782C9A5A7D}" type="presParOf" srcId="{ECAFCFFA-7969-6D48-89E4-D0BAB6337F6E}" destId="{534C477F-1F2A-FA45-AAE4-1C59FA14A38C}" srcOrd="0" destOrd="0" presId="urn:microsoft.com/office/officeart/2005/8/layout/vList5"/>
    <dgm:cxn modelId="{E8D1855E-37DE-D748-AD0D-7070E306CF7C}" type="presParOf" srcId="{ECAFCFFA-7969-6D48-89E4-D0BAB6337F6E}" destId="{CA132905-F00F-A647-9BE4-1194BBAB1832}" srcOrd="1" destOrd="0" presId="urn:microsoft.com/office/officeart/2005/8/layout/vList5"/>
    <dgm:cxn modelId="{20AA8264-ECAC-DB42-9BA2-F6E02C18510C}" type="presParOf" srcId="{168B46CE-269E-E945-A6E9-63BFB11E2587}" destId="{42887EAD-08ED-9C4A-B0EF-1785840CE8F7}" srcOrd="3" destOrd="0" presId="urn:microsoft.com/office/officeart/2005/8/layout/vList5"/>
    <dgm:cxn modelId="{4AB3195A-785E-494E-979F-2CE7652AA988}" type="presParOf" srcId="{168B46CE-269E-E945-A6E9-63BFB11E2587}" destId="{EA3ADD74-F152-7140-BBAE-7AC56F2E8D91}" srcOrd="4" destOrd="0" presId="urn:microsoft.com/office/officeart/2005/8/layout/vList5"/>
    <dgm:cxn modelId="{B25C61A9-D13C-434C-89B9-83E6C0EAB71F}" type="presParOf" srcId="{EA3ADD74-F152-7140-BBAE-7AC56F2E8D91}" destId="{7B0A80DC-0B98-D747-A8D6-1F908D27D8B6}" srcOrd="0" destOrd="0" presId="urn:microsoft.com/office/officeart/2005/8/layout/vList5"/>
    <dgm:cxn modelId="{9EC66131-B5D8-644B-980B-62C65BCB7FAF}" type="presParOf" srcId="{EA3ADD74-F152-7140-BBAE-7AC56F2E8D91}" destId="{2CC094E4-5CC1-6C4F-9A6D-49C5109E745E}" srcOrd="1" destOrd="0" presId="urn:microsoft.com/office/officeart/2005/8/layout/vList5"/>
    <dgm:cxn modelId="{CF409261-398B-464F-B3D4-7B71965C7C0C}" type="presParOf" srcId="{168B46CE-269E-E945-A6E9-63BFB11E2587}" destId="{6633C04A-4D2D-3845-81E5-973CEF46AA9A}" srcOrd="5" destOrd="0" presId="urn:microsoft.com/office/officeart/2005/8/layout/vList5"/>
    <dgm:cxn modelId="{BDC0A43A-1215-F54D-B5BC-E5650A203644}" type="presParOf" srcId="{168B46CE-269E-E945-A6E9-63BFB11E2587}" destId="{8F7EE9CC-805A-2F4B-9C7D-2A61DFA36A3C}" srcOrd="6" destOrd="0" presId="urn:microsoft.com/office/officeart/2005/8/layout/vList5"/>
    <dgm:cxn modelId="{C311D73B-BE58-414D-8742-9A49EE19B12B}" type="presParOf" srcId="{8F7EE9CC-805A-2F4B-9C7D-2A61DFA36A3C}" destId="{DE55B73B-22DC-EE4A-A5C1-C0518A9367A1}" srcOrd="0" destOrd="0" presId="urn:microsoft.com/office/officeart/2005/8/layout/vList5"/>
    <dgm:cxn modelId="{4C557273-1CBF-5B47-88BE-09B472CF5662}"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135FF-B8D9-D845-B4B1-A90051BC2ACA}">
      <dsp:nvSpPr>
        <dsp:cNvPr id="0" name=""/>
        <dsp:cNvSpPr/>
      </dsp:nvSpPr>
      <dsp:spPr>
        <a:xfrm>
          <a:off x="3325" y="280019"/>
          <a:ext cx="3242667" cy="1005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Portal</a:t>
          </a:r>
        </a:p>
      </dsp:txBody>
      <dsp:txXfrm>
        <a:off x="3325" y="280019"/>
        <a:ext cx="3242667" cy="1005800"/>
      </dsp:txXfrm>
    </dsp:sp>
    <dsp:sp modelId="{860908AF-B56A-E149-8A89-D1A1AD21D1D7}">
      <dsp:nvSpPr>
        <dsp:cNvPr id="0" name=""/>
        <dsp:cNvSpPr/>
      </dsp:nvSpPr>
      <dsp:spPr>
        <a:xfrm>
          <a:off x="3325" y="1285819"/>
          <a:ext cx="3242667" cy="41394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Set up ACS cluster with few clicks</a:t>
          </a:r>
        </a:p>
        <a:p>
          <a:pPr marL="228600" lvl="1" indent="-228600" algn="l" defTabSz="1155700">
            <a:lnSpc>
              <a:spcPct val="90000"/>
            </a:lnSpc>
            <a:spcBef>
              <a:spcPct val="0"/>
            </a:spcBef>
            <a:spcAft>
              <a:spcPct val="15000"/>
            </a:spcAft>
            <a:buChar char="•"/>
          </a:pPr>
          <a:r>
            <a:rPr lang="en-US" sz="2600" kern="1200" dirty="0"/>
            <a:t>Save the generated ARM templates for future deployments</a:t>
          </a:r>
        </a:p>
        <a:p>
          <a:pPr marL="228600" lvl="1" indent="-228600" algn="l" defTabSz="1155700">
            <a:lnSpc>
              <a:spcPct val="90000"/>
            </a:lnSpc>
            <a:spcBef>
              <a:spcPct val="0"/>
            </a:spcBef>
            <a:spcAft>
              <a:spcPct val="15000"/>
            </a:spcAft>
            <a:buChar char="•"/>
          </a:pPr>
          <a:endParaRPr lang="en-US" sz="2600" kern="1200" dirty="0"/>
        </a:p>
        <a:p>
          <a:pPr marL="228600" lvl="1" indent="-228600" algn="l" defTabSz="1155700">
            <a:lnSpc>
              <a:spcPct val="90000"/>
            </a:lnSpc>
            <a:spcBef>
              <a:spcPct val="0"/>
            </a:spcBef>
            <a:spcAft>
              <a:spcPct val="15000"/>
            </a:spcAft>
            <a:buChar char="•"/>
          </a:pPr>
          <a:endParaRPr lang="en-US" sz="2600" kern="1200" dirty="0"/>
        </a:p>
      </dsp:txBody>
      <dsp:txXfrm>
        <a:off x="3325" y="1285819"/>
        <a:ext cx="3242667" cy="4139459"/>
      </dsp:txXfrm>
    </dsp:sp>
    <dsp:sp modelId="{A038B6C4-02C3-F241-9B19-ACD03C994635}">
      <dsp:nvSpPr>
        <dsp:cNvPr id="0" name=""/>
        <dsp:cNvSpPr/>
      </dsp:nvSpPr>
      <dsp:spPr>
        <a:xfrm>
          <a:off x="3699966" y="280019"/>
          <a:ext cx="3242667" cy="1005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ARM template</a:t>
          </a:r>
        </a:p>
      </dsp:txBody>
      <dsp:txXfrm>
        <a:off x="3699966" y="280019"/>
        <a:ext cx="3242667" cy="1005800"/>
      </dsp:txXfrm>
    </dsp:sp>
    <dsp:sp modelId="{A5422B99-2555-0C41-9822-CA9EFE95766A}">
      <dsp:nvSpPr>
        <dsp:cNvPr id="0" name=""/>
        <dsp:cNvSpPr/>
      </dsp:nvSpPr>
      <dsp:spPr>
        <a:xfrm>
          <a:off x="3699966" y="1285819"/>
          <a:ext cx="3242667" cy="41394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Use well known ARM templates available in Github</a:t>
          </a:r>
        </a:p>
        <a:p>
          <a:pPr marL="228600" lvl="1" indent="-228600" algn="l" defTabSz="1155700">
            <a:lnSpc>
              <a:spcPct val="90000"/>
            </a:lnSpc>
            <a:spcBef>
              <a:spcPct val="0"/>
            </a:spcBef>
            <a:spcAft>
              <a:spcPct val="15000"/>
            </a:spcAft>
            <a:buChar char="•"/>
          </a:pPr>
          <a:r>
            <a:rPr lang="en-US" sz="2600" kern="1200" dirty="0"/>
            <a:t>Templates available for DC/OS, Docker Swarm and Kubernetes</a:t>
          </a:r>
        </a:p>
      </dsp:txBody>
      <dsp:txXfrm>
        <a:off x="3699966" y="1285819"/>
        <a:ext cx="3242667" cy="4139459"/>
      </dsp:txXfrm>
    </dsp:sp>
    <dsp:sp modelId="{CEA0670D-E18F-D547-AA30-945E79F95BDF}">
      <dsp:nvSpPr>
        <dsp:cNvPr id="0" name=""/>
        <dsp:cNvSpPr/>
      </dsp:nvSpPr>
      <dsp:spPr>
        <a:xfrm>
          <a:off x="7396607" y="280019"/>
          <a:ext cx="3242667" cy="1005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Command Line Interface</a:t>
          </a:r>
        </a:p>
      </dsp:txBody>
      <dsp:txXfrm>
        <a:off x="7396607" y="280019"/>
        <a:ext cx="3242667" cy="1005800"/>
      </dsp:txXfrm>
    </dsp:sp>
    <dsp:sp modelId="{72DEB2CA-CB00-5043-8DB6-5BB6E3956A66}">
      <dsp:nvSpPr>
        <dsp:cNvPr id="0" name=""/>
        <dsp:cNvSpPr/>
      </dsp:nvSpPr>
      <dsp:spPr>
        <a:xfrm>
          <a:off x="7396607" y="1285819"/>
          <a:ext cx="3242667" cy="41394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Use Azure CLI to deploy ACS cluster</a:t>
          </a:r>
        </a:p>
        <a:p>
          <a:pPr marL="228600" lvl="1" indent="-228600" algn="l" defTabSz="1155700">
            <a:lnSpc>
              <a:spcPct val="90000"/>
            </a:lnSpc>
            <a:spcBef>
              <a:spcPct val="0"/>
            </a:spcBef>
            <a:spcAft>
              <a:spcPct val="15000"/>
            </a:spcAft>
            <a:buChar char="•"/>
          </a:pPr>
          <a:r>
            <a:rPr lang="en-US" sz="2600" kern="1200" dirty="0"/>
            <a:t>Configuration commands available to create and manage ACS clusters</a:t>
          </a:r>
        </a:p>
      </dsp:txBody>
      <dsp:txXfrm>
        <a:off x="7396607" y="1285819"/>
        <a:ext cx="3242667" cy="4139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1"/>
            </a:rPr>
            <a:t>https://tryappservice.azure.com</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Master modern PaaS for the enterprise with Azure App Service [BRK3205]</a:t>
          </a:r>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2"/>
            </a:rPr>
            <a:t>https://functions.azure.com/try</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Go serverless for the enterprise with Azure Functions [BRK2250]</a:t>
          </a:r>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3"/>
            </a:rPr>
            <a:t>http://aka.ms/tryservicefabric</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Build applications with SF [</a:t>
          </a:r>
          <a:r>
            <a:rPr lang="nb-NO" sz="1500" kern="1200" dirty="0"/>
            <a:t>BRK1036]</a:t>
          </a:r>
          <a:endParaRPr lang="en-US" sz="15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4"/>
            </a:rPr>
            <a:t>http://aka.ms/acs</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Deep Dive into ACS [BRK4008]</a:t>
          </a:r>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10/20/2017 8:33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10/20/2017 8:33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ervice-fabric/service-fabric-deploy-existing-ap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xplat-cli-install"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azure.microsoft.com/en-us/blog/azure-container-registry-preview/" TargetMode="External"/><Relationship Id="rId4" Type="http://schemas.openxmlformats.org/officeDocument/2006/relationships/hyperlink" Target="http://aka.ms/ac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51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34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40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831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Choice</a:t>
            </a:r>
            <a:r>
              <a:rPr lang="en-US" b="1" baseline="0" dirty="0"/>
              <a:t> of most popular container orchestrators: </a:t>
            </a:r>
            <a:r>
              <a:rPr lang="en-US" sz="1200" b="0" i="0" kern="1200" dirty="0">
                <a:solidFill>
                  <a:schemeClr val="tx1"/>
                </a:solidFill>
                <a:effectLst/>
                <a:latin typeface="+mn-lt"/>
                <a:ea typeface="+mn-ea"/>
                <a:cs typeface="+mn-cs"/>
              </a:rPr>
              <a:t>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Choose the tools and solution that best suits your needs for Docker container orchestration and scale operations. Use the Mesos-based DC/OS, Kubernetes, or use Docker Swarm and Compose for a pure Docker experience.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Simplest way to</a:t>
            </a:r>
            <a:r>
              <a:rPr lang="en-US" sz="1200" b="1" i="0" kern="1200" baseline="0" dirty="0">
                <a:solidFill>
                  <a:schemeClr val="tx1"/>
                </a:solidFill>
                <a:effectLst/>
                <a:latin typeface="+mn-lt"/>
                <a:ea typeface="+mn-ea"/>
                <a:cs typeface="+mn-cs"/>
              </a:rPr>
              <a:t> deploy containers on Azure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Container Service provides rapid deployment of popular open-source container clustering and orchestration solutions. By using Azure Container Service, you can deploy DC/OS, Kubernetes, and Docker Swarm clusters with Azure Resource Manager templates or the Azure portal. </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Few clicks to enterprise grade container solution: </a:t>
            </a:r>
            <a:r>
              <a:rPr lang="en-US" sz="1200" b="0" i="0" kern="1200" dirty="0">
                <a:solidFill>
                  <a:schemeClr val="tx1"/>
                </a:solidFill>
                <a:effectLst/>
                <a:latin typeface="+mn-lt"/>
                <a:ea typeface="+mn-ea"/>
                <a:cs typeface="+mn-cs"/>
              </a:rPr>
              <a:t>Azure Container Service optimizes the configuration of popular open source tools and technologies specifically for Azure. Work with the open source tools you know. Because we expose the standard API endpoints for our orchestration engine, you know the most popular tools will be compatible with Azure Container Service and, in most cases, will work out of the box—including visualizers, monitoring, continuous integration, command line tools, and even future tools as they become available.</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10/20/2017 8:33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502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ACS is the </a:t>
            </a:r>
            <a:r>
              <a:rPr lang="en-US" sz="900" kern="1200" dirty="0">
                <a:solidFill>
                  <a:schemeClr val="tx1"/>
                </a:solidFill>
                <a:effectLst/>
                <a:latin typeface="Segoe UI Light" pitchFamily="34" charset="0"/>
                <a:ea typeface="+mn-ea"/>
                <a:cs typeface="+mn-cs"/>
              </a:rPr>
              <a:t>simplest ways to deploy your container orchestration environment so your developers can deploy their apps more quickly</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With</a:t>
            </a:r>
            <a:r>
              <a:rPr lang="en-US" sz="900" kern="1200" baseline="0" dirty="0">
                <a:solidFill>
                  <a:schemeClr val="tx1"/>
                </a:solidFill>
                <a:effectLst/>
                <a:latin typeface="Segoe UI Light" pitchFamily="34" charset="0"/>
                <a:ea typeface="+mn-ea"/>
                <a:cs typeface="+mn-cs"/>
              </a:rPr>
              <a:t> ACS, in </a:t>
            </a:r>
            <a:r>
              <a:rPr lang="en-US" sz="900" kern="1200" dirty="0">
                <a:solidFill>
                  <a:schemeClr val="tx1"/>
                </a:solidFill>
                <a:effectLst/>
                <a:latin typeface="Segoe UI Light" pitchFamily="34" charset="0"/>
                <a:ea typeface="+mn-ea"/>
                <a:cs typeface="+mn-cs"/>
              </a:rPr>
              <a:t>just a couple of clicks and a few keystrokes and you have a optimized enterprise grade container management solution</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Azure container service is the only solution in the market today that is flexible and provides users the choice of container orchestration platforms such as Mesosphere DC/OS and Docker Swarm</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will remain open source, unlike any other vendor, we are completely committed to embracing the most popular solutions customers are using to orchestrate.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10/20/2017 8:33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14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766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89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237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 Enterprise grade apps</a:t>
            </a:r>
            <a:endParaRPr lang="en-US" dirty="0"/>
          </a:p>
          <a:p>
            <a:r>
              <a:rPr lang="x-none" dirty="0"/>
              <a:t>1. Hybrid support - Our hybrid support allows enterprises to connect back to their on-premises systems.We see a lot of scenarios where they push their web app into App Service but leave their back-end systems on-premises and connect the two. </a:t>
            </a:r>
            <a:endParaRPr lang="en-US" dirty="0"/>
          </a:p>
          <a:p>
            <a:r>
              <a:rPr lang="x-none" dirty="0"/>
              <a:t>2. Secure + Compliant- with App Service Environment, you can have a dedicated isolated environment rather than a shared multi-tenant instance of App Service.This often allows our customer base with high security policies a way to leverage this platform as a service offering.</a:t>
            </a:r>
            <a:endParaRPr lang="en-US" dirty="0"/>
          </a:p>
          <a:p>
            <a:r>
              <a:rPr lang="x-none" dirty="0"/>
              <a:t>- Fully managed plaltform</a:t>
            </a:r>
            <a:endParaRPr lang="en-US" dirty="0"/>
          </a:p>
          <a:p>
            <a:r>
              <a:rPr lang="x-none" dirty="0"/>
              <a:t>1. NoOps – we handle the underlying operating system and manage all the updates, security patching etc. You just worry about the code you run in App Service.</a:t>
            </a:r>
            <a:endParaRPr lang="en-US" dirty="0"/>
          </a:p>
          <a:p>
            <a:r>
              <a:rPr lang="x-none" dirty="0"/>
              <a:t>2.Built in auto-scale – along with not having to manage patching, we also have built in auto-scale and load balancing. We'll handle everything under the covers to handle your spikes in traffic upscaling and downscaling your app.</a:t>
            </a:r>
            <a:endParaRPr lang="en-US" dirty="0"/>
          </a:p>
          <a:p>
            <a:r>
              <a:rPr lang="x-none" dirty="0"/>
              <a:t>- High productivity development</a:t>
            </a:r>
            <a:endParaRPr lang="en-US" dirty="0"/>
          </a:p>
          <a:p>
            <a:r>
              <a:rPr lang="x-none" dirty="0"/>
              <a:t>1. Staging and deployment – we have streamlined the ability of publishing versions of your applications via deployment slots. You can very quickly switch your approved staging version to production and App Service will handle all the infrastructure actions such as DNS Host changes and so on.</a:t>
            </a:r>
            <a:endParaRPr lang="en-US" dirty="0"/>
          </a:p>
          <a:p>
            <a:r>
              <a:rPr lang="x-none" dirty="0"/>
              <a:t>2.App gallery and marketplace – along with easy deployment from Visual Studio, you can also get started quickly with various applications in the gallery marketplace.</a:t>
            </a:r>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1874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0308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33805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r>
              <a:rPr lang="en-US"/>
              <a:t>Show</a:t>
            </a:r>
            <a:r>
              <a:rPr lang="en-US" baseline="0"/>
              <a:t> a real life example of a customer who has improved employee engagement and effectiveness by modernizing apps with Azure</a:t>
            </a:r>
          </a:p>
          <a:p>
            <a:endParaRPr lang="en-US" baseline="0"/>
          </a:p>
          <a:p>
            <a:r>
              <a:rPr lang="en-US" b="1" baseline="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latin typeface="Segoe UI Light" panose="020B0502040204020203" pitchFamily="34" charset="0"/>
                <a:ea typeface="Calibri" panose="020F0502020204030204" pitchFamily="34" charset="0"/>
                <a:cs typeface="Segoe UI Light" panose="020B0502040204020203" pitchFamily="34" charset="0"/>
              </a:rPr>
              <a:t>Alaska Airlines needed to make an internal web app to book standby travel available to mobile employees outside of the corporate firewall. Developers took the existing logic and moved the application to Azure App Service, created a mobile front end with Xamarin, and made the app available to employees in record 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latin typeface="Segoe UI Light" panose="020B0502040204020203" pitchFamily="34" charset="0"/>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latin typeface="Segoe UI Light" panose="020B0502040204020203" pitchFamily="34" charset="0"/>
                <a:cs typeface="Segoe UI Light" panose="020B0502040204020203" pitchFamily="34" charset="0"/>
              </a:rPr>
              <a:t>Five</a:t>
            </a:r>
            <a:r>
              <a:rPr lang="en-US" sz="1400" baseline="0">
                <a:latin typeface="Segoe UI Light" panose="020B0502040204020203" pitchFamily="34" charset="0"/>
                <a:cs typeface="Segoe UI Light" panose="020B0502040204020203" pitchFamily="34" charset="0"/>
              </a:rPr>
              <a:t> apps completed very quickly.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baseline="0">
              <a:latin typeface="Segoe UI Light" panose="020B0502040204020203" pitchFamily="34" charset="0"/>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aseline="0">
                <a:latin typeface="Segoe UI Light" panose="020B0502040204020203" pitchFamily="34" charset="0"/>
                <a:cs typeface="Segoe UI Light" panose="020B0502040204020203" pitchFamily="34" charset="0"/>
              </a:rPr>
              <a:t>Leverages existing web application and on-premises services – they didn’t need to start from scratch.</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baseline="0">
              <a:latin typeface="Segoe UI Light" panose="020B0502040204020203" pitchFamily="34" charset="0"/>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a:latin typeface="Segoe UI Light" panose="020B0502040204020203" pitchFamily="34" charset="0"/>
              <a:cs typeface="Segoe UI Light" panose="020B0502040204020203" pitchFamily="34" charset="0"/>
            </a:endParaRPr>
          </a:p>
          <a:p>
            <a:endParaRPr lang="en-US" sz="1224" b="0" i="0" u="none" strike="noStrike" kern="1200" baseline="0">
              <a:solidFill>
                <a:schemeClr val="tx1"/>
              </a:solidFill>
              <a:latin typeface="+mn-lt"/>
              <a:ea typeface="+mn-ea"/>
              <a:cs typeface="+mn-cs"/>
            </a:endParaRPr>
          </a:p>
          <a:p>
            <a:endParaRPr lang="en-US" sz="1224" b="0" i="0" u="none" strike="noStrike" kern="1200" baseline="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438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Fabric—Microservice Based Apps</a:t>
            </a:r>
          </a:p>
          <a:p>
            <a:r>
              <a:rPr lang="en-US" sz="1200" b="0" i="0" kern="1200" dirty="0">
                <a:solidFill>
                  <a:schemeClr val="tx1"/>
                </a:solidFill>
                <a:effectLst/>
                <a:latin typeface="+mn-lt"/>
                <a:ea typeface="+mn-ea"/>
                <a:cs typeface="+mn-cs"/>
              </a:rPr>
              <a:t>Azure 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 cloud scale, self-healing resilience and always on availability. Service Fabric is the foundation for many Microsoft services such as Azure SQL Database, Azure Document DB, Cortana, Windows Intune, and Skype for Business. We’ve taken the exact same technology and made it available to you. And use Service Fabric wherever you want to run your microservice based apps—whether in Azure, in your own datacenter or in other clouds—giving you maximum flexibility.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86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Hyper</a:t>
            </a:r>
            <a:r>
              <a:rPr lang="en-US" b="1" baseline="0" dirty="0"/>
              <a:t>scale Microservices platform: </a:t>
            </a:r>
            <a:r>
              <a:rPr lang="en-US" sz="1200" b="0" i="0" kern="1200" dirty="0">
                <a:solidFill>
                  <a:schemeClr val="tx1"/>
                </a:solidFill>
                <a:effectLst/>
                <a:latin typeface="+mn-lt"/>
                <a:ea typeface="+mn-ea"/>
                <a:cs typeface="+mn-cs"/>
              </a:rPr>
              <a:t>Azure Service Fabric is a distributed systems platform that makes it easy to package, deploy, and manage scalable and reliable microservices. </a:t>
            </a:r>
          </a:p>
          <a:p>
            <a:r>
              <a:rPr lang="en-US" sz="1200" b="0" i="0" kern="1200" baseline="0" dirty="0">
                <a:solidFill>
                  <a:schemeClr val="tx1"/>
                </a:solidFill>
                <a:effectLst/>
                <a:latin typeface="+mn-lt"/>
                <a:ea typeface="+mn-ea"/>
                <a:cs typeface="+mn-cs"/>
              </a:rPr>
              <a:t>	Highly scalable: </a:t>
            </a:r>
            <a:r>
              <a:rPr lang="en-US" sz="1200" b="0" i="0" kern="1200" dirty="0">
                <a:solidFill>
                  <a:schemeClr val="tx1"/>
                </a:solidFill>
                <a:effectLst/>
                <a:latin typeface="+mn-lt"/>
                <a:ea typeface="+mn-ea"/>
                <a:cs typeface="+mn-cs"/>
              </a:rPr>
              <a:t>Orchestration and automation for building microservices In Fabric gives new levels of app awareness and insight to automate live-upgrades with rollback and automatic scale-up and scale-down capabilities.</a:t>
            </a:r>
          </a:p>
          <a:p>
            <a:r>
              <a:rPr lang="en-US" sz="1200" b="0" i="0" kern="1200" baseline="0" dirty="0">
                <a:solidFill>
                  <a:schemeClr val="tx1"/>
                </a:solidFill>
                <a:effectLst/>
                <a:latin typeface="+mn-lt"/>
                <a:ea typeface="+mn-ea"/>
                <a:cs typeface="+mn-cs"/>
              </a:rPr>
              <a:t>	24*7 availability: </a:t>
            </a:r>
            <a:r>
              <a:rPr lang="en-US" sz="1200" b="0" i="0" kern="1200" dirty="0">
                <a:solidFill>
                  <a:schemeClr val="tx1"/>
                </a:solidFill>
                <a:effectLst/>
                <a:latin typeface="+mn-lt"/>
                <a:ea typeface="+mn-ea"/>
                <a:cs typeface="+mn-cs"/>
              </a:rPr>
              <a:t>Azure Service Fabric was born from years of experience at Microsoft delivering mission-critical cloud services including Skype for Business, Cortana.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experience allowed us to design a platform that can deliver highly available and durable services at hyperscale.</a:t>
            </a:r>
          </a:p>
          <a:p>
            <a:r>
              <a:rPr lang="en-US" sz="1200" b="0" i="0" kern="1200" baseline="0" dirty="0">
                <a:solidFill>
                  <a:schemeClr val="tx1"/>
                </a:solidFill>
                <a:effectLst/>
                <a:latin typeface="+mn-lt"/>
                <a:ea typeface="+mn-ea"/>
                <a:cs typeface="+mn-cs"/>
              </a:rPr>
              <a:t>	Windows and Linux container orchestration: </a:t>
            </a:r>
            <a:r>
              <a:rPr lang="en-US" sz="1200" b="0" i="0" kern="1200" dirty="0">
                <a:solidFill>
                  <a:schemeClr val="tx1"/>
                </a:solidFill>
                <a:effectLst/>
                <a:latin typeface="+mn-lt"/>
                <a:ea typeface="+mn-ea"/>
                <a:cs typeface="+mn-cs"/>
              </a:rPr>
              <a:t>Service Fabric supports the following types of containers. Docker containers on Linux</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Windows Server containers and Windows Hyper-V containers </a:t>
            </a:r>
          </a:p>
          <a:p>
            <a:r>
              <a:rPr lang="en-US" sz="1200" b="0" i="0" kern="1200" dirty="0">
                <a:solidFill>
                  <a:schemeClr val="tx1"/>
                </a:solidFill>
                <a:effectLst/>
                <a:latin typeface="+mn-lt"/>
                <a:ea typeface="+mn-ea"/>
                <a:cs typeface="+mn-cs"/>
              </a:rPr>
              <a:t>	DevOps and Lifecycle Management: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Service Fabric provides first-class support for the full application lifecycle of cloud applications, from development through deployment, daily management, and maintenance to eventual decommissioning. </a:t>
            </a:r>
          </a:p>
          <a:p>
            <a:br>
              <a:rPr lang="en-US" dirty="0"/>
            </a:br>
            <a:r>
              <a:rPr lang="en-US" b="1" dirty="0"/>
              <a:t>Managed</a:t>
            </a:r>
            <a:r>
              <a:rPr lang="en-US" b="1" baseline="0" dirty="0"/>
              <a:t> Platform: </a:t>
            </a:r>
            <a:r>
              <a:rPr lang="en-US" sz="1200" b="0" i="0" kern="1200" dirty="0">
                <a:solidFill>
                  <a:schemeClr val="tx1"/>
                </a:solidFill>
                <a:effectLst/>
                <a:latin typeface="+mn-lt"/>
                <a:ea typeface="+mn-ea"/>
                <a:cs typeface="+mn-cs"/>
              </a:rPr>
              <a:t>Service Fabric provides first-class support for the full application lifecycle of cloud applications, from development through deployment, daily management, and maintenance to eventual decommissioning.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Built-in</a:t>
            </a:r>
            <a:r>
              <a:rPr lang="en-US" sz="1200" b="0" i="0" kern="1200" baseline="0" dirty="0">
                <a:solidFill>
                  <a:schemeClr val="tx1"/>
                </a:solidFill>
                <a:effectLst/>
                <a:latin typeface="+mn-lt"/>
                <a:ea typeface="+mn-ea"/>
                <a:cs typeface="+mn-cs"/>
              </a:rPr>
              <a:t> auto scaling and load balancing: Service Fabric </a:t>
            </a:r>
            <a:r>
              <a:rPr lang="en-US" sz="1200" b="0" i="0" kern="1200" dirty="0">
                <a:solidFill>
                  <a:schemeClr val="tx1"/>
                </a:solidFill>
                <a:effectLst/>
                <a:latin typeface="+mn-lt"/>
                <a:ea typeface="+mn-ea"/>
                <a:cs typeface="+mn-cs"/>
              </a:rPr>
              <a:t>Delivers low-latency performance and efficiency at massive scale,</a:t>
            </a:r>
            <a:r>
              <a:rPr lang="en-US" sz="1200" b="0" i="0" kern="1200" baseline="0" dirty="0">
                <a:solidFill>
                  <a:schemeClr val="tx1"/>
                </a:solidFill>
                <a:effectLst/>
                <a:latin typeface="+mn-lt"/>
                <a:ea typeface="+mn-ea"/>
                <a:cs typeface="+mn-cs"/>
              </a:rPr>
              <a:t> by providing automatic scale up and down capabilities.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	High availability and load balancing: </a:t>
            </a:r>
            <a:r>
              <a:rPr lang="en-US" sz="1200" b="0" i="0" kern="1200" dirty="0">
                <a:solidFill>
                  <a:schemeClr val="tx1"/>
                </a:solidFill>
                <a:effectLst/>
                <a:latin typeface="+mn-lt"/>
                <a:ea typeface="+mn-ea"/>
                <a:cs typeface="+mn-cs"/>
              </a:rPr>
              <a:t> Service</a:t>
            </a:r>
            <a:r>
              <a:rPr lang="en-US" sz="1200" b="0" i="0" kern="1200" baseline="0" dirty="0">
                <a:solidFill>
                  <a:schemeClr val="tx1"/>
                </a:solidFill>
                <a:effectLst/>
                <a:latin typeface="+mn-lt"/>
                <a:ea typeface="+mn-ea"/>
                <a:cs typeface="+mn-cs"/>
              </a:rPr>
              <a:t> Faabric is a </a:t>
            </a:r>
            <a:r>
              <a:rPr lang="en-US" sz="1200" b="0" i="0" kern="1200" dirty="0">
                <a:solidFill>
                  <a:schemeClr val="tx1"/>
                </a:solidFill>
                <a:effectLst/>
                <a:latin typeface="+mn-lt"/>
                <a:ea typeface="+mn-ea"/>
                <a:cs typeface="+mn-cs"/>
              </a:rPr>
              <a:t>platform that intrinsically understands the available infrastructure resources and needs of applications, enabling an automatically updating, self-healing behavior that is essential to delivering highly available and durable services at hyperscale.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Health and Monitoring: Azure Service Fabric introduces a health model that provides rich, flexible, and extensible health evaluation and reporting. You can easily obtain health information and correct potential issues before they cascade and cause massive outages.</a:t>
            </a:r>
          </a:p>
          <a:p>
            <a:r>
              <a:rPr lang="en-US" sz="1200" b="0" i="0" kern="1200" dirty="0">
                <a:solidFill>
                  <a:schemeClr val="tx1"/>
                </a:solidFill>
                <a:effectLst/>
                <a:latin typeface="+mn-lt"/>
                <a:ea typeface="+mn-ea"/>
                <a:cs typeface="+mn-cs"/>
              </a:rPr>
              <a:t>	Available everywhere:</a:t>
            </a:r>
            <a:r>
              <a:rPr lang="en-US" sz="1200" b="0" i="0" kern="1200" baseline="0" dirty="0">
                <a:solidFill>
                  <a:schemeClr val="tx1"/>
                </a:solidFill>
                <a:effectLst/>
                <a:latin typeface="+mn-lt"/>
                <a:ea typeface="+mn-ea"/>
                <a:cs typeface="+mn-cs"/>
              </a:rPr>
              <a:t> You can r</a:t>
            </a:r>
            <a:r>
              <a:rPr lang="en-US" sz="1200" b="0" i="0" kern="1200" dirty="0">
                <a:solidFill>
                  <a:schemeClr val="tx1"/>
                </a:solidFill>
                <a:effectLst/>
                <a:latin typeface="+mn-lt"/>
                <a:ea typeface="+mn-ea"/>
                <a:cs typeface="+mn-cs"/>
              </a:rPr>
              <a:t>un Fabric in Azure, on-premises, or in other clouds</a:t>
            </a:r>
          </a:p>
          <a:p>
            <a:endParaRPr lang="en-US" dirty="0"/>
          </a:p>
          <a:p>
            <a:r>
              <a:rPr lang="en-US" b="1" dirty="0"/>
              <a:t>High productivity</a:t>
            </a:r>
            <a:r>
              <a:rPr lang="en-US" b="1" baseline="0" dirty="0"/>
              <a:t> development: </a:t>
            </a:r>
          </a:p>
          <a:p>
            <a:r>
              <a:rPr lang="en-US" b="1" baseline="0" dirty="0"/>
              <a:t>	</a:t>
            </a:r>
            <a:r>
              <a:rPr lang="en-US" b="0" baseline="0" dirty="0"/>
              <a:t>Simple programming models: </a:t>
            </a:r>
            <a:r>
              <a:rPr lang="en-US" sz="1200" b="0" i="0" kern="1200" dirty="0">
                <a:solidFill>
                  <a:schemeClr val="tx1"/>
                </a:solidFill>
                <a:effectLst/>
                <a:latin typeface="+mn-lt"/>
                <a:ea typeface="+mn-ea"/>
                <a:cs typeface="+mn-cs"/>
              </a:rPr>
              <a:t>Service Fabric lets developers focus on building features that add business value to their application, without the overhead of designing and writing additional code to deal with issues of reliability, scalability, or latency in the underlying infrastructure. </a:t>
            </a:r>
          </a:p>
          <a:p>
            <a:r>
              <a:rPr lang="en-US" sz="1200" b="0" i="0" kern="1200" dirty="0">
                <a:solidFill>
                  <a:schemeClr val="tx1"/>
                </a:solidFill>
                <a:effectLst/>
                <a:latin typeface="+mn-lt"/>
                <a:ea typeface="+mn-ea"/>
                <a:cs typeface="+mn-cs"/>
              </a:rPr>
              <a:t>	Stateful microservices: Service Fabric</a:t>
            </a:r>
            <a:r>
              <a:rPr lang="en-US" sz="1200" b="0" i="0" kern="1200" baseline="0" dirty="0">
                <a:solidFill>
                  <a:schemeClr val="tx1"/>
                </a:solidFill>
                <a:effectLst/>
                <a:latin typeface="+mn-lt"/>
                <a:ea typeface="+mn-ea"/>
                <a:cs typeface="+mn-cs"/>
              </a:rPr>
              <a:t> supports s</a:t>
            </a:r>
            <a:r>
              <a:rPr lang="en-US" sz="1200" b="0" i="0" kern="1200" dirty="0">
                <a:solidFill>
                  <a:schemeClr val="tx1"/>
                </a:solidFill>
                <a:effectLst/>
                <a:latin typeface="+mn-lt"/>
                <a:ea typeface="+mn-ea"/>
                <a:cs typeface="+mn-cs"/>
              </a:rPr>
              <a:t>tateful microservices (such as user accounts, databases, devices, shopping carts, and queues) maintain a mutable, authoritative state beyond the request and its response. </a:t>
            </a:r>
          </a:p>
          <a:p>
            <a:r>
              <a:rPr lang="en-US" sz="1200" b="0" i="0" kern="1200" dirty="0">
                <a:solidFill>
                  <a:schemeClr val="tx1"/>
                </a:solidFill>
                <a:effectLst/>
                <a:latin typeface="+mn-lt"/>
                <a:ea typeface="+mn-ea"/>
                <a:cs typeface="+mn-cs"/>
              </a:rPr>
              <a:t>	Simple Tooling: Service Fabric includes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Includes Visual Studio tooling, as well as command line support, so developers can quickly and easily build, test, debug, deploy, and update their Service Fabric applications on single-box, test, and production deployments. </a:t>
            </a:r>
          </a:p>
          <a:p>
            <a:r>
              <a:rPr lang="en-US" sz="1200" b="0" i="0" kern="1200" dirty="0">
                <a:solidFill>
                  <a:schemeClr val="tx1"/>
                </a:solidFill>
                <a:effectLst/>
                <a:latin typeface="+mn-lt"/>
                <a:ea typeface="+mn-ea"/>
                <a:cs typeface="+mn-cs"/>
              </a:rPr>
              <a:t>	Party Clusters:</a:t>
            </a:r>
            <a:r>
              <a:rPr lang="en-US" sz="1200" b="0" i="0" kern="1200" baseline="0" dirty="0">
                <a:solidFill>
                  <a:schemeClr val="tx1"/>
                </a:solidFill>
                <a:effectLst/>
                <a:latin typeface="+mn-lt"/>
                <a:ea typeface="+mn-ea"/>
                <a:cs typeface="+mn-cs"/>
              </a:rPr>
              <a:t> Y</a:t>
            </a:r>
            <a:r>
              <a:rPr lang="en-US" sz="1200" b="0" i="0" kern="1200" dirty="0">
                <a:solidFill>
                  <a:schemeClr val="tx1"/>
                </a:solidFill>
                <a:effectLst/>
                <a:latin typeface="+mn-lt"/>
                <a:ea typeface="+mn-ea"/>
                <a:cs typeface="+mn-cs"/>
              </a:rPr>
              <a:t>ou can use Service Fabric Party clusters that are open, public Service Fabric clusters hosted on Azure and run by the Service Fabric team where anyone can deploy applications and learn about the platform. For free.</a:t>
            </a:r>
            <a:br>
              <a:rPr lang="en-US" dirty="0"/>
            </a:br>
            <a:endParaRPr lang="en-US" baseline="0" dirty="0"/>
          </a:p>
          <a:p>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10/20/2017 8:33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659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4112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Service Fabric support for containers</a:t>
            </a:r>
          </a:p>
          <a:p>
            <a:endParaRPr lang="en-US" dirty="0"/>
          </a:p>
          <a:p>
            <a:endParaRPr lang="en-US" dirty="0"/>
          </a:p>
          <a:p>
            <a:r>
              <a:rPr lang="en-US" sz="900" b="1" i="0" kern="1200" dirty="0">
                <a:solidFill>
                  <a:schemeClr val="tx1"/>
                </a:solidFill>
                <a:effectLst/>
                <a:latin typeface="Segoe UI Light" pitchFamily="34" charset="0"/>
                <a:ea typeface="+mn-ea"/>
                <a:cs typeface="+mn-cs"/>
              </a:rPr>
              <a:t>Guest containers</a:t>
            </a:r>
            <a:r>
              <a:rPr lang="en-US" sz="900" b="0" i="0" kern="1200" dirty="0">
                <a:solidFill>
                  <a:schemeClr val="tx1"/>
                </a:solidFill>
                <a:effectLst/>
                <a:latin typeface="Segoe UI Light" pitchFamily="34" charset="0"/>
                <a:ea typeface="+mn-ea"/>
                <a:cs typeface="+mn-cs"/>
              </a:rPr>
              <a:t>: This scenario is identical to the </a:t>
            </a:r>
            <a:r>
              <a:rPr lang="en-US" sz="900" b="0" i="0" u="none" strike="noStrike" kern="1200" dirty="0">
                <a:solidFill>
                  <a:schemeClr val="tx1"/>
                </a:solidFill>
                <a:effectLst/>
                <a:latin typeface="Segoe UI Light" pitchFamily="34" charset="0"/>
                <a:ea typeface="+mn-ea"/>
                <a:cs typeface="+mn-cs"/>
                <a:hlinkClick r:id="rId3"/>
              </a:rPr>
              <a:t>guest executable scenario</a:t>
            </a:r>
            <a:r>
              <a:rPr lang="en-US" sz="900" b="0" i="0" kern="1200" dirty="0">
                <a:solidFill>
                  <a:schemeClr val="tx1"/>
                </a:solidFill>
                <a:effectLst/>
                <a:latin typeface="Segoe UI Light" pitchFamily="34" charset="0"/>
                <a:ea typeface="+mn-ea"/>
                <a:cs typeface="+mn-cs"/>
              </a:rPr>
              <a:t> where you can deploy existing applications in a container. Examples include </a:t>
            </a:r>
            <a:r>
              <a:rPr lang="en-US" sz="900" b="0" i="0" kern="1200" dirty="0" err="1">
                <a:solidFill>
                  <a:schemeClr val="tx1"/>
                </a:solidFill>
                <a:effectLst/>
                <a:latin typeface="Segoe UI Light" pitchFamily="34" charset="0"/>
                <a:ea typeface="+mn-ea"/>
                <a:cs typeface="+mn-cs"/>
              </a:rPr>
              <a:t>Node.js</a:t>
            </a:r>
            <a:r>
              <a:rPr lang="en-US" sz="900" b="0" i="0" kern="1200" dirty="0">
                <a:solidFill>
                  <a:schemeClr val="tx1"/>
                </a:solidFill>
                <a:effectLst/>
                <a:latin typeface="Segoe UI Light" pitchFamily="34" charset="0"/>
                <a:ea typeface="+mn-ea"/>
                <a:cs typeface="+mn-cs"/>
              </a:rPr>
              <a:t>, JavaScript, or any code (executables).</a:t>
            </a:r>
          </a:p>
          <a:p>
            <a:r>
              <a:rPr lang="en-US" sz="900" b="1" i="0" kern="1200" dirty="0">
                <a:solidFill>
                  <a:schemeClr val="tx1"/>
                </a:solidFill>
                <a:effectLst/>
                <a:latin typeface="Segoe UI Light" pitchFamily="34" charset="0"/>
                <a:ea typeface="+mn-ea"/>
                <a:cs typeface="+mn-cs"/>
              </a:rPr>
              <a:t>Stateless services inside containers</a:t>
            </a:r>
            <a:r>
              <a:rPr lang="en-US" sz="900" b="0" i="0" kern="1200" dirty="0">
                <a:solidFill>
                  <a:schemeClr val="tx1"/>
                </a:solidFill>
                <a:effectLst/>
                <a:latin typeface="Segoe UI Light" pitchFamily="34" charset="0"/>
                <a:ea typeface="+mn-ea"/>
                <a:cs typeface="+mn-cs"/>
              </a:rPr>
              <a:t>: These are stateless services that use the Reliable Services and the Reliable Actors programming models. This is currently only supported on Linux. Support for stateless services in Windows containers will be added in future release.</a:t>
            </a:r>
          </a:p>
          <a:p>
            <a:r>
              <a:rPr lang="en-US" sz="900" b="1" i="0" kern="1200" dirty="0">
                <a:solidFill>
                  <a:schemeClr val="tx1"/>
                </a:solidFill>
                <a:effectLst/>
                <a:latin typeface="Segoe UI Light" pitchFamily="34" charset="0"/>
                <a:ea typeface="+mn-ea"/>
                <a:cs typeface="+mn-cs"/>
              </a:rPr>
              <a:t>Stateful services inside containers</a:t>
            </a:r>
            <a:r>
              <a:rPr lang="en-US" sz="900" b="0" i="0" kern="1200" dirty="0">
                <a:solidFill>
                  <a:schemeClr val="tx1"/>
                </a:solidFill>
                <a:effectLst/>
                <a:latin typeface="Segoe UI Light" pitchFamily="34" charset="0"/>
                <a:ea typeface="+mn-ea"/>
                <a:cs typeface="+mn-cs"/>
              </a:rPr>
              <a:t>: These are stateful services that use the Reliable Actors programming model on Linux. Reliable Services are not currently supported on Linux. Support for stateful services in Windows containers will be added in future release.</a:t>
            </a: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8:33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5783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123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a:t>
            </a:r>
            <a:r>
              <a:rPr lang="en-US" b="0" baseline="0" dirty="0"/>
              <a:t> what does a lifecycle look like?</a:t>
            </a:r>
          </a:p>
          <a:p>
            <a:endParaRPr lang="en-US" b="0" baseline="0" dirty="0"/>
          </a:p>
          <a:p>
            <a:r>
              <a:rPr lang="en-US" b="0" baseline="0" dirty="0"/>
              <a:t>Firstly, developers build and test their applications, in containers, on their own box. This could be using a development environment like Visual Studio, or one from a 3</a:t>
            </a:r>
            <a:r>
              <a:rPr lang="en-US" b="0" baseline="30000" dirty="0"/>
              <a:t>rd</a:t>
            </a:r>
            <a:r>
              <a:rPr lang="en-US" b="0" baseline="0" dirty="0"/>
              <a:t> party. You’ll see in this case, there is a couple of different containers, perhaps representing 2 tiers of an application or workload. </a:t>
            </a:r>
          </a:p>
          <a:p>
            <a:endParaRPr lang="en-US" b="0" baseline="0" dirty="0"/>
          </a:p>
          <a:p>
            <a:r>
              <a:rPr lang="en-US" b="0" baseline="0" dirty="0"/>
              <a:t>Once completed, these containers are pushed to central repository. This could be a Docker repository, which you’ll learn more about later.</a:t>
            </a:r>
          </a:p>
          <a:p>
            <a:endParaRPr lang="en-US" b="0" baseline="0" dirty="0"/>
          </a:p>
          <a:p>
            <a:r>
              <a:rPr lang="en-US" b="0" baseline="0" dirty="0"/>
              <a:t>Operations automates deployment of the containers, from this central repository, to the target machines, which could be physical or virtual. They continue to monitor the containers…</a:t>
            </a:r>
          </a:p>
          <a:p>
            <a:endParaRPr lang="en-US" b="0" baseline="0" dirty="0"/>
          </a:p>
          <a:p>
            <a:r>
              <a:rPr lang="en-US" b="0" baseline="0" dirty="0"/>
              <a:t>…and collaborate with developers to provide them with insight and monitoring metrics which help the development teams gain insight into the usage of the applications.</a:t>
            </a:r>
          </a:p>
          <a:p>
            <a:endParaRPr lang="en-US" b="0" baseline="0" dirty="0"/>
          </a:p>
          <a:p>
            <a:r>
              <a:rPr lang="en-US" b="0" baseline="0" dirty="0"/>
              <a:t>This could be used to drive an update to a particular container, which, with the developers perform on their own boxes, iterate a version, and deploy the updated version to the central repository, which in turn, is then used to update the existing deployed containers. They could also, if they wanted, to roll it back to a previous version. Containers provides considerable flexibility in this space.</a:t>
            </a: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83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Create a continuous pipeline to Azure Container Service with Visual Studio Team Services</a:t>
            </a:r>
          </a:p>
          <a:p>
            <a:r>
              <a:rPr lang="en-US" sz="900" b="0" i="0" kern="1200" dirty="0">
                <a:solidFill>
                  <a:schemeClr val="tx1"/>
                </a:solidFill>
                <a:effectLst/>
                <a:latin typeface="Segoe UI Light" pitchFamily="34" charset="0"/>
                <a:ea typeface="+mn-ea"/>
                <a:cs typeface="+mn-cs"/>
              </a:rPr>
              <a:t>You can write your app using the language of your choice (Java, C#, PHP, etc) and your favorite IDE (Eclipse, Visual Studio, IntelliJ, etc), with standard Docker assets. Then, using the </a:t>
            </a:r>
            <a:r>
              <a:rPr lang="en-US" sz="900" b="0" i="0" u="none" strike="noStrike" kern="1200" dirty="0">
                <a:solidFill>
                  <a:schemeClr val="tx1"/>
                </a:solidFill>
                <a:effectLst/>
                <a:latin typeface="Segoe UI Light" pitchFamily="34" charset="0"/>
                <a:ea typeface="+mn-ea"/>
                <a:cs typeface="+mn-cs"/>
                <a:hlinkClick r:id="rId3"/>
              </a:rPr>
              <a:t>Azure Command Line Interface</a:t>
            </a:r>
            <a:r>
              <a:rPr lang="en-US" sz="900" b="0" i="0" kern="1200" dirty="0">
                <a:solidFill>
                  <a:schemeClr val="tx1"/>
                </a:solidFill>
                <a:effectLst/>
                <a:latin typeface="Segoe UI Light" pitchFamily="34" charset="0"/>
                <a:ea typeface="+mn-ea"/>
                <a:cs typeface="+mn-cs"/>
              </a:rPr>
              <a:t> (CLI), you can run a simple command to connect your source repository to a target </a:t>
            </a:r>
            <a:r>
              <a:rPr lang="en-US" sz="900" b="0" i="0" u="none" strike="noStrike" kern="1200" dirty="0">
                <a:solidFill>
                  <a:schemeClr val="tx1"/>
                </a:solidFill>
                <a:effectLst/>
                <a:latin typeface="Segoe UI Light" pitchFamily="34" charset="0"/>
                <a:ea typeface="+mn-ea"/>
                <a:cs typeface="+mn-cs"/>
                <a:hlinkClick r:id="rId4"/>
              </a:rPr>
              <a:t>Azure Container Service</a:t>
            </a:r>
            <a:r>
              <a:rPr lang="en-US" sz="900" b="0" i="0" kern="1200" dirty="0">
                <a:solidFill>
                  <a:schemeClr val="tx1"/>
                </a:solidFill>
                <a:effectLst/>
                <a:latin typeface="Segoe UI Light" pitchFamily="34" charset="0"/>
                <a:ea typeface="+mn-ea"/>
                <a:cs typeface="+mn-cs"/>
              </a:rPr>
              <a:t> (ACS) cluster and set up a containerized build and deployment pipeline for a multi-container Docker application. So now anytime source code is pushed to a repository in GitHub, it can automatically trigger VSTS to build and tag container images, run unit tests, push to the Azure Container Registry, and deploy to ACS with zero-downtime. For Preview, we support creating pipelines that deploy to </a:t>
            </a:r>
            <a:r>
              <a:rPr lang="en-US" sz="900" b="1" i="0" kern="1200" dirty="0">
                <a:solidFill>
                  <a:schemeClr val="tx1"/>
                </a:solidFill>
                <a:effectLst/>
                <a:latin typeface="Segoe UI Light" pitchFamily="34" charset="0"/>
                <a:ea typeface="+mn-ea"/>
                <a:cs typeface="+mn-cs"/>
              </a:rPr>
              <a:t>DC/OS only</a:t>
            </a:r>
            <a:r>
              <a:rPr lang="en-US" sz="900" b="0" i="0" kern="1200" dirty="0">
                <a:solidFill>
                  <a:schemeClr val="tx1"/>
                </a:solidFill>
                <a:effectLst/>
                <a:latin typeface="Segoe UI Light" pitchFamily="34" charset="0"/>
                <a:ea typeface="+mn-ea"/>
                <a:cs typeface="+mn-cs"/>
              </a:rPr>
              <a:t>.</a:t>
            </a:r>
          </a:p>
          <a:p>
            <a:endParaRPr lang="en-US" dirty="0"/>
          </a:p>
          <a:p>
            <a:r>
              <a:rPr lang="en-US" sz="900" b="1" i="0" kern="1200" dirty="0">
                <a:solidFill>
                  <a:schemeClr val="tx1"/>
                </a:solidFill>
                <a:effectLst/>
                <a:latin typeface="Segoe UI Light" pitchFamily="34" charset="0"/>
                <a:ea typeface="+mn-ea"/>
                <a:cs typeface="+mn-cs"/>
              </a:rPr>
              <a:t>Use the Azure Container Registry to store images</a:t>
            </a:r>
          </a:p>
          <a:p>
            <a:r>
              <a:rPr lang="en-US" sz="900" b="0" i="0" u="none" strike="noStrike" kern="1200" dirty="0">
                <a:solidFill>
                  <a:schemeClr val="tx1"/>
                </a:solidFill>
                <a:effectLst/>
                <a:latin typeface="Segoe UI Light" pitchFamily="34" charset="0"/>
                <a:ea typeface="+mn-ea"/>
                <a:cs typeface="+mn-cs"/>
                <a:hlinkClick r:id="rId5"/>
              </a:rPr>
              <a:t>Azure Container Registry</a:t>
            </a:r>
            <a:r>
              <a:rPr lang="en-US" sz="900" b="0" i="0" kern="1200" dirty="0">
                <a:solidFill>
                  <a:schemeClr val="tx1"/>
                </a:solidFill>
                <a:effectLst/>
                <a:latin typeface="Segoe UI Light" pitchFamily="34" charset="0"/>
                <a:ea typeface="+mn-ea"/>
                <a:cs typeface="+mn-cs"/>
              </a:rPr>
              <a:t> is a private registry for hosting container images. Using the Azure Container Registry, customers can store Docker-formatted images for all types of container deployments. Azure Container Registry integrates well with orchestrators hosted in Azure Container Service, including Docker Swarm, DC/OS and Kubernetes.  The continuous integration and deployment tools will push the container images to the Azure Container Registry after a build. Later, it will pull images from the container registry and deploy them into the ACS cluster.</a:t>
            </a:r>
          </a:p>
          <a:p>
            <a:endParaRPr lang="en-US" dirty="0"/>
          </a:p>
          <a:p>
            <a:r>
              <a:rPr lang="en-US" sz="900" b="1" i="0" kern="1200" dirty="0">
                <a:solidFill>
                  <a:schemeClr val="tx1"/>
                </a:solidFill>
                <a:effectLst/>
                <a:latin typeface="Segoe UI Light" pitchFamily="34" charset="0"/>
                <a:ea typeface="+mn-ea"/>
                <a:cs typeface="+mn-cs"/>
              </a:rPr>
              <a:t>Easily promote images across environments</a:t>
            </a:r>
          </a:p>
          <a:p>
            <a:r>
              <a:rPr lang="en-US" sz="900" b="0" i="0" kern="1200" dirty="0">
                <a:solidFill>
                  <a:schemeClr val="tx1"/>
                </a:solidFill>
                <a:effectLst/>
                <a:latin typeface="Segoe UI Light" pitchFamily="34" charset="0"/>
                <a:ea typeface="+mn-ea"/>
                <a:cs typeface="+mn-cs"/>
              </a:rPr>
              <a:t>The continuous integration and deployment tools support the immutable services principle. Which means, you can easily promote images from development to downstream release environments such as Test and Production and importantly, you don’t have to rebuild the container image each time you promote the image.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5319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5706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Fabric—Microservice Based Apps</a:t>
            </a:r>
          </a:p>
          <a:p>
            <a:r>
              <a:rPr lang="en-US" sz="1200" b="0" i="0" kern="1200" dirty="0">
                <a:solidFill>
                  <a:schemeClr val="tx1"/>
                </a:solidFill>
                <a:effectLst/>
                <a:latin typeface="+mn-lt"/>
                <a:ea typeface="+mn-ea"/>
                <a:cs typeface="+mn-cs"/>
              </a:rPr>
              <a:t>Azure 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 cloud scale, self-healing resilience and always on availability. Service Fabric is the foundation for many Microsoft services such as Azure SQL Database, Azure Document DB, Cortana, Windows Intune, and Skype for Business. We’ve taken the exact same technology and made it available to you. And use Service Fabric wherever you want to run your microservice based apps—whether in Azure, in your own datacenter or in other clouds—giving you maximum flexibility.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001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8:33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3940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01733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Fabric—Microservice Based Apps</a:t>
            </a:r>
          </a:p>
          <a:p>
            <a:r>
              <a:rPr lang="en-US" sz="1200" b="0" i="0" kern="1200" dirty="0">
                <a:solidFill>
                  <a:schemeClr val="tx1"/>
                </a:solidFill>
                <a:effectLst/>
                <a:latin typeface="+mn-lt"/>
                <a:ea typeface="+mn-ea"/>
                <a:cs typeface="+mn-cs"/>
              </a:rPr>
              <a:t>Azure 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 cloud scale, self-healing resilience and always on availability. Service Fabric is the foundation for many Microsoft services such as Azure SQL Database, Azure Document DB, Cortana, Windows Intune, and Skype for Business. We’ve taken the exact same technology and made it available to you. And use Service Fabric wherever you want to run your microservice based apps—whether in Azure, in your own datacenter or in other clouds—giving you maximum flexibility.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189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9571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279334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393282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251541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Fabric—Microservice Based Apps</a:t>
            </a:r>
          </a:p>
          <a:p>
            <a:r>
              <a:rPr lang="en-US" sz="1200" b="0" i="0" kern="1200" dirty="0">
                <a:solidFill>
                  <a:schemeClr val="tx1"/>
                </a:solidFill>
                <a:effectLst/>
                <a:latin typeface="+mn-lt"/>
                <a:ea typeface="+mn-ea"/>
                <a:cs typeface="+mn-cs"/>
              </a:rPr>
              <a:t>Azure 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 cloud scale, self-healing resilience and always on availability. Service Fabric is the foundation for many Microsoft services such as Azure SQL Database, Azure Document DB, Cortana, Windows Intune, and Skype for Business. We’ve taken the exact same technology and made it available to you. And use Service Fabric wherever you want to run your microservice based apps—whether in Azure, in your own datacenter or in other clouds—giving you maximum flexibility.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341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034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sz="900" kern="0" dirty="0">
              <a:gradFill>
                <a:gsLst>
                  <a:gs pos="59062">
                    <a:schemeClr val="bg1"/>
                  </a:gs>
                  <a:gs pos="53000">
                    <a:schemeClr val="bg1"/>
                  </a:gs>
                </a:gsLst>
                <a:lin ang="5400000" scaled="0"/>
              </a:gradFill>
              <a:latin typeface="Segoe UI Light"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94366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that we understand a little more about why containers are important</a:t>
            </a:r>
            <a:r>
              <a:rPr lang="en-US" b="0" baseline="0" dirty="0"/>
              <a:t> to both operations, and developers, it’s important to understand just what is a container.</a:t>
            </a:r>
          </a:p>
          <a:p>
            <a:endParaRPr lang="en-US" b="0" baseline="0" dirty="0"/>
          </a:p>
          <a:p>
            <a:r>
              <a:rPr lang="en-US" b="0" baseline="0" dirty="0"/>
              <a:t>As you can see from the graphic on the right hand side, at the base we have a server. This could be physical, or virtual, and at this stage, it doesn’t matter. On that server, is a host operating system, which, for the purpose of a containers discussion, has container support within the kernel.</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If you think about an application, each app tends to have it’s own dependencies. This could include software, such as services, or libraries, or it could have hardware dependencies, such as CPU, memory, or storage. The container engine that exists within the host OS is essentially a lightweight virtualization mechanism which isolates these dependencies on an application by application basis, by packaging them into virtual 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 differences in underlying OS and infrastructure are abstracted away – as long as the base image is consistent, the container can be deployed and run anywhere, which for developers, is incredible attractive.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These containers run as isolated processes in user space, on the host operating system, sharing the kernel with other containers. These containers can be created also instantly, which unlocks rapid scale-up and scale-down scenarios in response to changes in demand from the business.</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39960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663864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sz="900" kern="0" dirty="0">
              <a:gradFill>
                <a:gsLst>
                  <a:gs pos="59062">
                    <a:schemeClr val="bg1"/>
                  </a:gs>
                  <a:gs pos="53000">
                    <a:schemeClr val="bg1"/>
                  </a:gs>
                </a:gsLst>
                <a:lin ang="5400000" scaled="0"/>
              </a:gradFill>
              <a:latin typeface="Segoe UI Light"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80348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0B5D5-8DF7-45FB-9D00-0DE038EE0B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936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584138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as we bring containers to Windows</a:t>
            </a:r>
            <a:r>
              <a:rPr lang="en-US" baseline="0" dirty="0"/>
              <a:t> Server was to offer multiple choices and tools. That means you can manage with PowerShell or with Docker. You will be able to choose in Azure between Linux containers and Windows Server Containers. And you can choose to run containers in Azure, in an on-premises datacenter or in a service provider datacenter. You can also take advantage of familiar tools to build applications.</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10/20/2017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5469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246732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014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 are some of the core Windows Server container</a:t>
            </a:r>
            <a:r>
              <a:rPr lang="en-US" b="0" baseline="0" dirty="0"/>
              <a:t> capabilities.</a:t>
            </a:r>
          </a:p>
          <a:p>
            <a:endParaRPr lang="en-US" b="0" baseline="0" dirty="0"/>
          </a:p>
          <a:p>
            <a:r>
              <a:rPr lang="en-US" b="0" baseline="0" dirty="0"/>
              <a:t>The first key takeaway, is that there is core functionality for containers, supported natively within the kernel, and they will be available in the next release of Windows Server.</a:t>
            </a:r>
          </a:p>
          <a:p>
            <a:endParaRPr lang="en-US" b="0" baseline="0" dirty="0"/>
          </a:p>
          <a:p>
            <a:r>
              <a:rPr lang="en-US" b="0" baseline="0" dirty="0"/>
              <a:t>Developers will use familiar development tools, such as Visual Studio, to write apps to run within containers. Instead of trying to backport existing applications, by building modular apps leveraging containers, modules can scale independently, and be updated on independent cadences, providing the developer with much greater flexibility and speed.</a:t>
            </a:r>
          </a:p>
          <a:p>
            <a:endParaRPr lang="en-US" b="0" baseline="0" dirty="0"/>
          </a:p>
          <a:p>
            <a:r>
              <a:rPr lang="en-US" b="0" baseline="0" dirty="0"/>
              <a:t>Applications can rely on other packages to provide core functionality. As you can see from the graphic, there are 2 containers that are sharing a number of libraries. In addition, when packaging, the packages also depend on a base package which describes the underlying operating system, such as Server Core, which has a large number of APIs that Windows supports, such as .NET, IIS etc. Nano Server is another, however this has a much smaller surface, that will target apps that have been written from the ground up, with the cloud in mind.</a:t>
            </a:r>
          </a:p>
          <a:p>
            <a:endParaRPr lang="en-US" b="0" baseline="0" dirty="0"/>
          </a:p>
          <a:p>
            <a:r>
              <a:rPr lang="en-US" b="0" baseline="0" dirty="0"/>
              <a:t>Containers are isolated behind their own network compartment. This can be provided a NAT DHCP or Static IP. Each container has an independent session namespace, which helps to provide isolation and additional security. The kernel object namespace is isolated per container.</a:t>
            </a:r>
          </a:p>
          <a:p>
            <a:endParaRPr lang="en-US" b="0" baseline="0" dirty="0"/>
          </a:p>
          <a:p>
            <a:r>
              <a:rPr lang="en-US" b="0" baseline="0" dirty="0"/>
              <a:t>Each container also has access to certain CPU and memory resources, along with storage and network capacity – these are controlled by the administrator, and ensures predictable and guaranteed control of processes.</a:t>
            </a:r>
          </a:p>
          <a:p>
            <a:endParaRPr lang="en-US" b="0" baseline="0" dirty="0"/>
          </a:p>
          <a:p>
            <a:r>
              <a:rPr lang="en-US" b="0" baseline="0" dirty="0"/>
              <a:t>These containers can be managed using tools such as PowerShell, or using the Docker management tools.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423861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 take a slightly different approach to containerization. To create more isolation, Hyper-V containers each have their own copy of the Windows kernel and have memory assigned directly to them, a key requirement of strong isolation. We use Hyper-V for CPU, memory and IO isolation (like network and storage), delivering the same level of isolation found in VMs. Like for VMs, the host only exposes a small, constrained interface to the container for communication and sharing of host resources. This very limited sharing means Hyper-V containers have a bit less efficiency in startup times and density than Windows Server containers, but the isolation required to allow untrusted and “hostile multi-tenant” applications to run on the same host.</a:t>
            </a:r>
          </a:p>
          <a:p>
            <a:endParaRPr lang="en-US" dirty="0"/>
          </a:p>
          <a:p>
            <a:r>
              <a:rPr lang="en-US" dirty="0"/>
              <a:t>So aren’t Hyper-V containers the same as VMs? Besides the optimizations to the OS that result from it being fully aware that it’s in a container and not a physical machine, Hyper-V containers will be deployed using the magic of Docker and can use the exact same packages that run in Windows Server containers. Thus, the tradeoff of level of isolation versus efficiency/agility is a deploy-time decision, not a development-time decision – one made by the owner of the host.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71485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Server and Hyper-V Containers will both</a:t>
            </a:r>
            <a:r>
              <a:rPr lang="en-US" baseline="0" dirty="0"/>
              <a:t> take advantage of the smaller installation options for Windows Server: Server Core and (new in Windows Server 2016) Nano Server. Nano Server is a highly-optimized, headless deployment option for Windows Server that runs at a fraction of the Windows Server footprint and is ideal for cloud services. Containers running Server Core are available now with Windows Server 2016 Technical Preview 3.</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10/20/2017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840100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But how do these containers differ</a:t>
            </a:r>
            <a:r>
              <a:rPr lang="en-US" b="1" baseline="0" dirty="0"/>
              <a:t> from VMs?</a:t>
            </a:r>
            <a:endParaRPr lang="en-US" b="0" baseline="0" dirty="0"/>
          </a:p>
          <a:p>
            <a:endParaRPr lang="en-US" b="0" baseline="0" dirty="0"/>
          </a:p>
          <a:p>
            <a:r>
              <a:rPr lang="en-US" b="0" baseline="0" dirty="0"/>
              <a:t>Well, if you think about a VM, </a:t>
            </a:r>
            <a:r>
              <a:rPr lang="en-US" b="0" baseline="0" dirty="0">
                <a:gradFill>
                  <a:gsLst>
                    <a:gs pos="19048">
                      <a:schemeClr val="tx1"/>
                    </a:gs>
                    <a:gs pos="65000">
                      <a:schemeClr val="tx1"/>
                    </a:gs>
                  </a:gsLst>
                  <a:lin ang="5400000" scaled="0"/>
                </a:gradFill>
                <a:cs typeface="Segoe UI" pitchFamily="34" charset="0"/>
              </a:rPr>
              <a:t>e</a:t>
            </a:r>
            <a:r>
              <a:rPr lang="en-US" dirty="0">
                <a:gradFill>
                  <a:gsLst>
                    <a:gs pos="19048">
                      <a:schemeClr val="tx1"/>
                    </a:gs>
                    <a:gs pos="65000">
                      <a:schemeClr val="tx1"/>
                    </a:gs>
                  </a:gsLst>
                  <a:lin ang="5400000" scaled="0"/>
                </a:gradFill>
                <a:cs typeface="Segoe UI" pitchFamily="34" charset="0"/>
              </a:rPr>
              <a:t>ach VM typically includes the app itself, required binaries and libraries and a guest OS, which may consist of multiple GB of data. This runs on top of a hypervisor, and consumes a slice</a:t>
            </a:r>
            <a:r>
              <a:rPr lang="en-US" baseline="0" dirty="0">
                <a:gradFill>
                  <a:gsLst>
                    <a:gs pos="19048">
                      <a:schemeClr val="tx1"/>
                    </a:gs>
                    <a:gs pos="65000">
                      <a:schemeClr val="tx1"/>
                    </a:gs>
                  </a:gsLst>
                  <a:lin ang="5400000" scaled="0"/>
                </a:gradFill>
                <a:cs typeface="Segoe UI" pitchFamily="34" charset="0"/>
              </a:rPr>
              <a:t> of resources from the underlying host operating system. One advantage of the virtualization approach, is that the virtual machines can contain different guest operating systems to one another, and to the host operating system, which provides considerable flexibility and high utilization. In addition, virtual machines can be flexibly migrated from host to host, preserving state, and granting administrators with considerable flexibility, especially in scenarios such as resource optimization and maintenance.</a:t>
            </a:r>
            <a:r>
              <a:rPr lang="en-US" b="1" baseline="0" dirty="0">
                <a:gradFill>
                  <a:gsLst>
                    <a:gs pos="19048">
                      <a:schemeClr val="tx1"/>
                    </a:gs>
                    <a:gs pos="65000">
                      <a:schemeClr val="tx1"/>
                    </a:gs>
                  </a:gsLst>
                  <a:lin ang="5400000" scaled="0"/>
                </a:gradFill>
                <a:cs typeface="Segoe UI" pitchFamily="34" charset="0"/>
              </a:rPr>
              <a:t>  </a:t>
            </a:r>
            <a:r>
              <a:rPr lang="en-US" b="0" baseline="0" dirty="0">
                <a:gradFill>
                  <a:gsLst>
                    <a:gs pos="19048">
                      <a:schemeClr val="tx1"/>
                    </a:gs>
                    <a:gs pos="65000">
                      <a:schemeClr val="tx1"/>
                    </a:gs>
                  </a:gsLst>
                  <a:lin ang="5400000" scaled="0"/>
                </a:gradFill>
                <a:cs typeface="Segoe UI" pitchFamily="34" charset="0"/>
              </a:rPr>
              <a:t>Virtual machines also offer very high levels of isolation, both resource and security, for key virtualized workloads.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51500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A4187D-DA28-4DD3-B9D9-9C7F047CED83}"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36116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a:t>
            </a:r>
            <a:r>
              <a:rPr lang="en-US" b="1" baseline="0" dirty="0"/>
              <a:t> do the different containers and VM technologies compare?</a:t>
            </a:r>
          </a:p>
          <a:p>
            <a:endParaRPr lang="en-US" b="1" baseline="0" dirty="0"/>
          </a:p>
          <a:p>
            <a:r>
              <a:rPr lang="en-US" b="0" dirty="0"/>
              <a:t>As mentioned earlier, containers,</a:t>
            </a:r>
            <a:r>
              <a:rPr lang="en-US" b="0" baseline="0" dirty="0"/>
              <a:t> regardless of Windows or Linux, need to share the same OS as the host they are running on, which is very different from a virtual machine, which can contain a variety of different operating systems, that don’t need to match the host itself. VMs however, do guarantee a higher level of security than containers, providing a level of hardware isolation that cannot be matched by containers today.</a:t>
            </a:r>
          </a:p>
          <a:p>
            <a:endParaRPr lang="en-US" b="0" baseline="0" dirty="0"/>
          </a:p>
          <a:p>
            <a:r>
              <a:rPr lang="en-US" b="0" baseline="0" dirty="0"/>
              <a:t>All 3 offerings allow resources, such as CPU, memory, disk and network, to be controlled and managed, ensuring that the administrators can deliver expected levels of performance and reliability.</a:t>
            </a:r>
          </a:p>
          <a:p>
            <a:endParaRPr lang="en-US" b="0" baseline="0" dirty="0"/>
          </a:p>
          <a:p>
            <a:r>
              <a:rPr lang="en-US" b="0" baseline="0" dirty="0"/>
              <a:t>When thinking about density, and the number of applications that can run on a particular server, the lighter weight nature of containers naturally leads to higher levels of density compared to virtual machines, which themselves, provide a much greater level of density versus running a 1:1 app to server consolidation in the physical world. In addition, the lightweight nature leads to reduced startup times for applications, versus starting up a virtual machine from cold, meaning IT can respond even quicker to changing business needs. VM’s however, do benefit from VM-specific features, such as live migration and high availability, both of which would not apply to containers themselves.</a:t>
            </a:r>
          </a:p>
          <a:p>
            <a:endParaRPr lang="en-US" b="0" baseline="0" dirty="0"/>
          </a:p>
          <a:p>
            <a:r>
              <a:rPr lang="en-US" b="0" baseline="0" dirty="0"/>
              <a:t>Having multiple VMs providing multiple apps, also consumes considerably more storage space. Each VM typically, in a production environment, has it’s own non-shared virtual hard disk, which, if for example, we assume the size of the virtual disk is 20GB, having 20 VMs each with an application inside, would consume well over 400GB. Compare this with containers, which would consume 20GB for the host OS, and only incremental add-ons for the application binaries themselves, on a per application basis, and it’s clear that the savings on storage are considerable.</a:t>
            </a:r>
          </a:p>
          <a:p>
            <a:endParaRPr lang="en-US" b="0"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0" baseline="0" dirty="0"/>
              <a:t>Finally, from an application perspective, virtual machines, typically have a very high compatibility for running applications that were designed for physical systems. In many cases, most applications that are being developed today, are being developed and tested in virtual environments, however these apps, in their native form, are unlikely to work in containers without significant redevelopment work.  To realize the greatest benefit, </a:t>
            </a:r>
            <a:r>
              <a:rPr lang="en-US" sz="1600" dirty="0">
                <a:gradFill>
                  <a:gsLst>
                    <a:gs pos="19048">
                      <a:schemeClr val="tx1"/>
                    </a:gs>
                    <a:gs pos="65000">
                      <a:schemeClr val="tx1"/>
                    </a:gs>
                  </a:gsLst>
                  <a:lin ang="5400000" scaled="0"/>
                </a:gradFill>
                <a:cs typeface="Segoe UI" pitchFamily="34" charset="0"/>
              </a:rPr>
              <a:t>apps should be designed, architected and written for containers i.e. stateless, componentized versus ports of traditional, monolithic apps.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600" dirty="0">
              <a:gradFill>
                <a:gsLst>
                  <a:gs pos="19048">
                    <a:schemeClr val="tx1"/>
                  </a:gs>
                  <a:gs pos="65000">
                    <a:schemeClr val="tx1"/>
                  </a:gs>
                </a:gsLst>
                <a:lin ang="5400000" scaled="0"/>
              </a:gradFill>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1600" b="1" dirty="0">
                <a:gradFill>
                  <a:gsLst>
                    <a:gs pos="19048">
                      <a:schemeClr val="tx1"/>
                    </a:gs>
                    <a:gs pos="65000">
                      <a:schemeClr val="tx1"/>
                    </a:gs>
                  </a:gsLst>
                  <a:lin ang="5400000" scaled="0"/>
                </a:gradFill>
                <a:cs typeface="Segoe UI" pitchFamily="34" charset="0"/>
              </a:rPr>
              <a:t>Density</a:t>
            </a:r>
          </a:p>
          <a:p>
            <a:r>
              <a:rPr lang="en-US" sz="1600" dirty="0">
                <a:solidFill>
                  <a:schemeClr val="tx1"/>
                </a:solidFill>
              </a:rPr>
              <a:t>The Windows server Docker images are large (9 </a:t>
            </a:r>
            <a:r>
              <a:rPr lang="en-US" sz="1600" dirty="0" err="1">
                <a:solidFill>
                  <a:schemeClr val="tx1"/>
                </a:solidFill>
              </a:rPr>
              <a:t>GiB</a:t>
            </a:r>
            <a:r>
              <a:rPr lang="en-US" sz="1600" dirty="0">
                <a:solidFill>
                  <a:schemeClr val="tx1"/>
                </a:solidFill>
              </a:rPr>
              <a:t>), so your container instances require more storage space than Linux container instances, which typically have smaller image sizes.</a:t>
            </a:r>
          </a:p>
          <a:p>
            <a:r>
              <a:rPr lang="en-US" sz="1600" dirty="0">
                <a:solidFill>
                  <a:schemeClr val="tx1"/>
                </a:solidFill>
              </a:rPr>
              <a:t>Container instances can take up to 15 minutes to download and extract the Windows server Docker images the first time they use them. This time can be doubled if you enable IAM roles for tasks.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600" dirty="0">
              <a:gradFill>
                <a:gsLst>
                  <a:gs pos="19048">
                    <a:schemeClr val="tx1"/>
                  </a:gs>
                  <a:gs pos="65000">
                    <a:schemeClr val="tx1"/>
                  </a:gs>
                </a:gsLst>
                <a:lin ang="5400000" scaled="0"/>
              </a:gradFill>
              <a:cs typeface="Segoe UI" pitchFamily="34"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1600" dirty="0">
              <a:gradFill>
                <a:gsLst>
                  <a:gs pos="19048">
                    <a:schemeClr val="tx1"/>
                  </a:gs>
                  <a:gs pos="65000">
                    <a:schemeClr val="tx1"/>
                  </a:gs>
                </a:gsLst>
                <a:lin ang="5400000" scaled="0"/>
              </a:gradFill>
              <a:cs typeface="Segoe UI" pitchFamily="34" charset="0"/>
            </a:endParaRP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04896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585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D2B2F6-10A8-44AC-A296-7AC07D9612AA}" type="slidenum">
              <a:rPr lang="en-US" smtClean="0"/>
              <a:t>56</a:t>
            </a:fld>
            <a:endParaRPr lang="en-US"/>
          </a:p>
        </p:txBody>
      </p:sp>
    </p:spTree>
    <p:extLst>
      <p:ext uri="{BB962C8B-B14F-4D97-AF65-F5344CB8AC3E}">
        <p14:creationId xmlns:p14="http://schemas.microsoft.com/office/powerpoint/2010/main" val="1033988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866435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6290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You</a:t>
            </a:r>
            <a:r>
              <a:rPr lang="en-US" b="1" baseline="0" dirty="0"/>
              <a:t> can however, achieve a ‘best-of-both worlds’ approach.</a:t>
            </a:r>
            <a:endParaRPr lang="en-US" b="0" baseline="0" dirty="0"/>
          </a:p>
          <a:p>
            <a:endParaRPr lang="en-US" b="0" baseline="0" dirty="0"/>
          </a:p>
          <a:p>
            <a:r>
              <a:rPr lang="en-US" b="0" baseline="0" dirty="0"/>
              <a:t>Containers run on a host OS, but that host OS doesn’t need to be a physical host. By combining containers with VMs, users can deploy multiple, different VM operating systems, and inside, deploy multiple containers within those guest OSs.</a:t>
            </a:r>
          </a:p>
          <a:p>
            <a:r>
              <a:rPr lang="en-US" b="0" baseline="0" dirty="0"/>
              <a:t>By combining containers with VMs, fewer VMs would be required to support a larger number of apps and fewer VMs would result in a reduction in storage consumption.</a:t>
            </a:r>
          </a:p>
          <a:p>
            <a:endParaRPr lang="en-US" b="0" baseline="0" dirty="0"/>
          </a:p>
          <a:p>
            <a:r>
              <a:rPr lang="en-US" b="0" baseline="0" dirty="0"/>
              <a:t>Each VM would support multiple isolated apps, albeit sharing the same guest operating system for the base image, but increasing overall density. This provides IT with considerable flexibility, as running containers inside VMs enables features such as live migration for optimal resource utilization and host maintenance.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29982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a:t>
            </a:r>
            <a:r>
              <a:rPr lang="en-US" b="0" baseline="0" dirty="0"/>
              <a:t> it comes to applications, historically, IT administrators deployed with a 1:1 application to server ratio. When a new application was required by the business, it was deployed onto a newly provisioned physical system, to ensure no conflicts with existing applications and workloads. This resulted in a huge number of physical servers, all with very low utilization.</a:t>
            </a:r>
          </a:p>
          <a:p>
            <a:endParaRPr lang="en-US" b="0" baseline="0" dirty="0"/>
          </a:p>
          <a:p>
            <a:r>
              <a:rPr lang="en-US" b="0" baseline="0" dirty="0"/>
              <a:t>Fast forward to a more modern datacenter, where virtualization is now prevalent, and you’ll find significantly higher consolidation ratios, much greater utilization and significantly accelerated app deployment speeds as administrators deploy applications in minutes, compared with hours, days or weeks in a purely physical datacenter.</a:t>
            </a:r>
          </a:p>
          <a:p>
            <a:endParaRPr lang="en-US" b="0" baseline="0" dirty="0"/>
          </a:p>
          <a:p>
            <a:r>
              <a:rPr lang="en-US" b="0" baseline="0" dirty="0"/>
              <a:t>Compared with applications that ran on individual physical servers, the compatibility of those same apps to run inside virtual machines was typically very high. After all, the virtual machine just presents virtual hardware to the same operating system that was running in the physical world. The only consideration being, if that application or workload has a requirement for a specific piece of hardware, such as a PCI-E card, that couldn’t be virtualized and presented through to the guest operating system. In addition, once that application was encapsulated inside the virtual machine, it benefited from higher levels of redundancy, and also mobility, through features such as live migration.</a:t>
            </a:r>
          </a:p>
          <a:p>
            <a:endParaRPr lang="en-US" b="0" baseline="0" dirty="0"/>
          </a:p>
          <a:p>
            <a:r>
              <a:rPr lang="en-US" b="0" baseline="0" dirty="0"/>
              <a:t>There is however, a new and increasingly popular way to build, ship, deploy and instantiate applications. Containers can further accelerate application deployment and streamline the way IT operations and development teams collaborate to deliver applications to the business.</a:t>
            </a:r>
          </a:p>
          <a:p>
            <a:endParaRPr lang="en-US" b="0" baseline="0" dirty="0"/>
          </a:p>
          <a:p>
            <a:r>
              <a:rPr lang="en-US" b="0" baseline="0" dirty="0"/>
              <a:t>But what are containers? Well, to give the computer science definition, containers are an operating system-level isolation method for running multiple applications on a single control host. With developers building, and then packaging their applications into containers, and providing them to IT to run on a standardized platform, it reduces the overall effort to deploy applications, and can streamline the whole dev and test cycle, ultimately reducing costs. As containers can run on a host OS which itself could be physical or virtual, it provides IT with flexibility, and the opportunity to drive an increased level of server consolidation, all whilst maintaining a level of isolation that allows many containers to share the same host operating system.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Windows Server containers are isolated behind their own network compartment. This can be provided a NAT DHCP or Static IP. Each container has an independent session namespace, which helps to provide isolation and security. The kernel object namespace is isolated per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r>
              <a:rPr lang="en-US" dirty="0"/>
              <a:t>Hyper-V Containers take a slightly different approach to containerization. To create more isolation, Hyper-V Containers each have their own copy of the Windows kernel and have memory assigned directly to them, a key requirement of strong isolation</a:t>
            </a:r>
            <a:endParaRPr lang="en-US" b="0" baseline="0" dirty="0"/>
          </a:p>
          <a:p>
            <a:endParaRPr lang="en-US" b="0" baseline="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10/20/2017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243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a:t>
            </a:r>
            <a:r>
              <a:rPr lang="en-US" baseline="0" dirty="0"/>
              <a:t> are attractive for developers and for IT for a number of reasons:</a:t>
            </a:r>
          </a:p>
          <a:p>
            <a:r>
              <a:rPr lang="en-US" b="1" baseline="0" dirty="0"/>
              <a:t>Fast iteration: </a:t>
            </a:r>
            <a:r>
              <a:rPr lang="en-US" baseline="0" dirty="0"/>
              <a:t>Containers allow for rapid iteration through the development process both because they are lightweight and because of the way the application is packaged with its dependencies</a:t>
            </a:r>
          </a:p>
          <a:p>
            <a:r>
              <a:rPr lang="en-US" b="1" baseline="0" dirty="0"/>
              <a:t>Defined state separation: </a:t>
            </a:r>
            <a:r>
              <a:rPr lang="en-US" baseline="0" dirty="0"/>
              <a:t>Changes to the container don’t affect other containers.</a:t>
            </a:r>
          </a:p>
          <a:p>
            <a:r>
              <a:rPr lang="en-US" b="1" baseline="0" dirty="0"/>
              <a:t>Resource controls: </a:t>
            </a:r>
            <a:r>
              <a:rPr lang="en-US" baseline="0" dirty="0"/>
              <a:t>T</a:t>
            </a:r>
            <a:r>
              <a:rPr lang="en-US" dirty="0"/>
              <a:t>he host controls how much of the host’s resources can be used by a container. Governing resources like CPU, RAM and network bandwidth ensure that a container gets the resources it expects and that it doesn’t impact the performance of other containers running on the host.</a:t>
            </a:r>
            <a:endParaRPr lang="en-US" baseline="0" dirty="0"/>
          </a:p>
          <a:p>
            <a:r>
              <a:rPr lang="en-US" b="1" baseline="0" dirty="0"/>
              <a:t>Immutability</a:t>
            </a:r>
            <a:r>
              <a:rPr lang="en-US" baseline="0" dirty="0"/>
              <a:t>: Changes made within one container won’t affect containers running on the same host.</a:t>
            </a:r>
          </a:p>
          <a:p>
            <a:r>
              <a:rPr lang="en-US" b="1" baseline="0" dirty="0"/>
              <a:t>Rapid deployment: </a:t>
            </a:r>
            <a:r>
              <a:rPr lang="en-US" baseline="0" dirty="0"/>
              <a:t>Since containers are lightweight in terms of resources, they are easy to move, copy, and share. This enables rapid application deployment.</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10/20/2017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42713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do we need containers? What do containers provide that virtual machines can’t? Who is driving the momentum behind containers?</a:t>
            </a:r>
          </a:p>
          <a:p>
            <a:endParaRPr lang="en-US" dirty="0"/>
          </a:p>
          <a:p>
            <a:r>
              <a:rPr lang="en-US" dirty="0"/>
              <a:t>Applications are fueling the innovation in today’s cloud-mobile world,</a:t>
            </a:r>
            <a:r>
              <a:rPr lang="en-US" baseline="0" dirty="0"/>
              <a:t> and developers hold the keys to the power of those applications. The more streamlined and efficient the process for developers to build and deliver their applications, the faster that more powerful applications can reach the business. This however, has to work across both the developers, and IT who hold the keys when it comes to the infrastructure that the applications will run on.</a:t>
            </a:r>
          </a:p>
          <a:p>
            <a:endParaRPr lang="en-US" baseline="0" dirty="0"/>
          </a:p>
          <a:p>
            <a:r>
              <a:rPr lang="en-US" baseline="0" dirty="0"/>
              <a:t>For the developers, containers unlock huge gains in productivity, and freedom – the ability to build an application, package within a container, and deploy, knowing that wherever you deploy that container, it will run without modification, whether that is on-premises, in a service provider’s datacenter, or in the public cloud, using services such as Microsoft Azure.  These containers don’t have to be deployed independently – developers can model complex multi-tier applications, with each tier packaged within a container, and these can be distributed across IaaS and PaaS models, again, increasing the overall surface area that the developer can aim for when releasing their application. This powerful abstraction of </a:t>
            </a:r>
            <a:r>
              <a:rPr lang="en-US" baseline="0" dirty="0" err="1"/>
              <a:t>microservices</a:t>
            </a:r>
            <a:r>
              <a:rPr lang="en-US" baseline="0" dirty="0"/>
              <a:t> architectures provides developers with incredible potential to deliver applications more rapidly than ever before.  They can’t however, do it without the Operations’ team support.</a:t>
            </a:r>
          </a:p>
          <a:p>
            <a:endParaRPr lang="en-US" baseline="0" dirty="0"/>
          </a:p>
          <a:p>
            <a:r>
              <a:rPr lang="en-US" dirty="0"/>
              <a:t>On</a:t>
            </a:r>
            <a:r>
              <a:rPr lang="en-US" baseline="0" dirty="0"/>
              <a:t> the Operations side, they benefit considerably by being able to gain ever higher levels of consolidation for applications and workloads than even virtualization could provide, and in addition, they can put in place a platform that can rapidly scale up and down to meet the changing needs of the business. This standardized platform is easier to manage, yet provides the developers with a consistent environment into which they can simple provide their app, and hit ‘run’.</a:t>
            </a:r>
          </a:p>
          <a:p>
            <a:endParaRPr lang="en-US" baseline="0" dirty="0"/>
          </a:p>
          <a:p>
            <a:r>
              <a:rPr lang="en-US" baseline="0" dirty="0"/>
              <a:t>This integration across development and operations is what’s becoming known in the industry as DevOps. DevOps aims to integrate people, process and tools to streamline the application development and deployment process. Ops can focus on providing a standardized infrastructure and a set of resources that can be consumed by the development teams, and developers can focus on designing, building, packaging and testing their applications, using the platform that IT provide.</a:t>
            </a:r>
            <a:endParaRPr lang="en-US" b="0" dirty="0"/>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229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764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948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3857734" cy="6405652"/>
          </a:xfrm>
        </p:spPr>
        <p:txBody>
          <a:bodyPr anchor="ctr"/>
          <a:lstStyle>
            <a:lvl1pPr>
              <a:defRPr sz="5506" spc="-153"/>
            </a:lvl1pPr>
          </a:lstStyle>
          <a:p>
            <a:r>
              <a:rPr lang="en-US"/>
              <a:t>Click to edit Master title style</a:t>
            </a:r>
          </a:p>
        </p:txBody>
      </p:sp>
    </p:spTree>
    <p:extLst>
      <p:ext uri="{BB962C8B-B14F-4D97-AF65-F5344CB8AC3E}">
        <p14:creationId xmlns:p14="http://schemas.microsoft.com/office/powerpoint/2010/main" val="6551055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085912523"/>
      </p:ext>
    </p:extLst>
  </p:cSld>
  <p:clrMapOvr>
    <a:masterClrMapping/>
  </p:clrMapOvr>
  <p:transition spd="slow">
    <p:push/>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482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66809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8775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390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Tree>
    <p:extLst>
      <p:ext uri="{BB962C8B-B14F-4D97-AF65-F5344CB8AC3E}">
        <p14:creationId xmlns:p14="http://schemas.microsoft.com/office/powerpoint/2010/main" val="1807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924171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81022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6168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86557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8577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1698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42309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8" name="Group 7"/>
          <p:cNvGrpSpPr/>
          <p:nvPr userDrawn="1"/>
        </p:nvGrpSpPr>
        <p:grpSpPr>
          <a:xfrm>
            <a:off x="-334963" y="1630362"/>
            <a:ext cx="13001625" cy="3695700"/>
            <a:chOff x="-334963" y="1630362"/>
            <a:chExt cx="13001625" cy="3695700"/>
          </a:xfrm>
        </p:grpSpPr>
        <p:pic>
          <p:nvPicPr>
            <p:cNvPr id="9"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630362"/>
              <a:ext cx="124301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11933237" y="1630362"/>
              <a:ext cx="733425" cy="3690937"/>
            </a:xfrm>
            <a:prstGeom prst="rect">
              <a:avLst/>
            </a:prstGeom>
          </p:spPr>
        </p:pic>
      </p:grpSp>
      <p:sp>
        <p:nvSpPr>
          <p:cNvPr id="24" name="Text Placeholder 5"/>
          <p:cNvSpPr txBox="1">
            <a:spLocks/>
          </p:cNvSpPr>
          <p:nvPr userDrawn="1"/>
        </p:nvSpPr>
        <p:spPr>
          <a:xfrm>
            <a:off x="1036637" y="5335040"/>
            <a:ext cx="2505594" cy="808067"/>
          </a:xfrm>
          <a:prstGeom prst="rect">
            <a:avLst/>
          </a:prstGeom>
        </p:spPr>
        <p:txBody>
          <a:bodyPr vert="horz" wrap="square" lIns="182802" tIns="146241" rIns="182802" bIns="146241"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Visual Studio</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PowerApps</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Xamarin, Cordova</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endPar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Text Placeholder 5"/>
          <p:cNvSpPr txBox="1">
            <a:spLocks/>
          </p:cNvSpPr>
          <p:nvPr userDrawn="1"/>
        </p:nvSpPr>
        <p:spPr>
          <a:xfrm>
            <a:off x="3627438" y="5298891"/>
            <a:ext cx="2132033" cy="987639"/>
          </a:xfrm>
          <a:prstGeom prst="rect">
            <a:avLst/>
          </a:prstGeom>
        </p:spPr>
        <p:txBody>
          <a:bodyPr vert="horz" wrap="square" lIns="182802" tIns="146241" rIns="182802" bIns="146241"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App Service</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Visual Studio</a:t>
            </a:r>
          </a:p>
        </p:txBody>
      </p:sp>
      <p:sp>
        <p:nvSpPr>
          <p:cNvPr id="26" name="Text Placeholder 5"/>
          <p:cNvSpPr txBox="1">
            <a:spLocks/>
          </p:cNvSpPr>
          <p:nvPr userDrawn="1"/>
        </p:nvSpPr>
        <p:spPr>
          <a:xfrm>
            <a:off x="6363199" y="5313886"/>
            <a:ext cx="2141039" cy="850377"/>
          </a:xfrm>
          <a:prstGeom prst="rect">
            <a:avLst/>
          </a:prstGeom>
        </p:spPr>
        <p:txBody>
          <a:bodyPr vert="horz" wrap="square" lIns="182802" tIns="146241" rIns="182802" bIns="146241"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VSTS / TFS,  </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HockeyApp, </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Xamarin Test Cloud</a:t>
            </a:r>
          </a:p>
        </p:txBody>
      </p:sp>
      <p:sp>
        <p:nvSpPr>
          <p:cNvPr id="27" name="Text Placeholder 5"/>
          <p:cNvSpPr txBox="1">
            <a:spLocks/>
          </p:cNvSpPr>
          <p:nvPr userDrawn="1"/>
        </p:nvSpPr>
        <p:spPr>
          <a:xfrm>
            <a:off x="8580437" y="5313885"/>
            <a:ext cx="2061131" cy="829221"/>
          </a:xfrm>
          <a:prstGeom prst="rect">
            <a:avLst/>
          </a:prstGeom>
        </p:spPr>
        <p:txBody>
          <a:bodyPr vert="horz" wrap="square" lIns="182802" tIns="146241" rIns="182802" bIns="146241"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EMS</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Intune Apps SDK</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AD</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endPar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8" name="Group 27"/>
          <p:cNvGrpSpPr/>
          <p:nvPr userDrawn="1"/>
        </p:nvGrpSpPr>
        <p:grpSpPr>
          <a:xfrm>
            <a:off x="1405112" y="4557630"/>
            <a:ext cx="9160878" cy="664826"/>
            <a:chOff x="1405112" y="4632047"/>
            <a:chExt cx="9160878" cy="664825"/>
          </a:xfrm>
        </p:grpSpPr>
        <p:sp>
          <p:nvSpPr>
            <p:cNvPr id="29" name="Rectangle 1"/>
            <p:cNvSpPr>
              <a:spLocks noChangeArrowheads="1"/>
            </p:cNvSpPr>
            <p:nvPr/>
          </p:nvSpPr>
          <p:spPr bwMode="auto">
            <a:xfrm>
              <a:off x="1405112" y="4637675"/>
              <a:ext cx="1768643" cy="659197"/>
            </a:xfrm>
            <a:prstGeom prst="rect">
              <a:avLst/>
            </a:prstGeom>
            <a:solidFill>
              <a:srgbClr val="0070C0"/>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Apps</a:t>
              </a:r>
            </a:p>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Development </a:t>
              </a:r>
            </a:p>
          </p:txBody>
        </p:sp>
        <p:sp>
          <p:nvSpPr>
            <p:cNvPr id="30" name="Rectangle 1"/>
            <p:cNvSpPr>
              <a:spLocks noChangeArrowheads="1"/>
            </p:cNvSpPr>
            <p:nvPr/>
          </p:nvSpPr>
          <p:spPr bwMode="auto">
            <a:xfrm>
              <a:off x="3728737" y="4637675"/>
              <a:ext cx="1956100" cy="659197"/>
            </a:xfrm>
            <a:prstGeom prst="rect">
              <a:avLst/>
            </a:prstGeom>
            <a:solidFill>
              <a:srgbClr val="672A7A"/>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Services</a:t>
              </a:r>
            </a:p>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Development</a:t>
              </a:r>
            </a:p>
          </p:txBody>
        </p:sp>
        <p:sp>
          <p:nvSpPr>
            <p:cNvPr id="31" name="Rectangle 1"/>
            <p:cNvSpPr>
              <a:spLocks noChangeArrowheads="1"/>
            </p:cNvSpPr>
            <p:nvPr/>
          </p:nvSpPr>
          <p:spPr bwMode="auto">
            <a:xfrm>
              <a:off x="6434906" y="4632048"/>
              <a:ext cx="1993131" cy="659197"/>
            </a:xfrm>
            <a:prstGeom prst="rect">
              <a:avLst/>
            </a:prstGeom>
            <a:solidFill>
              <a:srgbClr val="0070C0"/>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DevOps &amp; Analytics</a:t>
              </a:r>
              <a:endParaRPr kumimoji="0" lang="en-US" altLang="en-US" sz="1399" b="0" i="0" u="none" strike="noStrike" kern="0" cap="none" spc="0" normalizeH="0" baseline="0" noProof="0">
                <a:ln>
                  <a:noFill/>
                </a:ln>
                <a:solidFill>
                  <a:srgbClr val="FFFFFF"/>
                </a:solidFill>
                <a:effectLst/>
                <a:uLnTx/>
                <a:uFillTx/>
                <a:latin typeface="Segoe UI Light" panose="020B0502040204020203" pitchFamily="34" charset="0"/>
                <a:ea typeface="+mn-ea"/>
                <a:cs typeface="+mn-cs"/>
              </a:endParaRPr>
            </a:p>
          </p:txBody>
        </p:sp>
        <p:sp>
          <p:nvSpPr>
            <p:cNvPr id="32" name="Rectangle 1"/>
            <p:cNvSpPr>
              <a:spLocks noChangeArrowheads="1"/>
            </p:cNvSpPr>
            <p:nvPr/>
          </p:nvSpPr>
          <p:spPr bwMode="auto">
            <a:xfrm>
              <a:off x="8732837" y="4632047"/>
              <a:ext cx="1833153" cy="659197"/>
            </a:xfrm>
            <a:prstGeom prst="rect">
              <a:avLst/>
            </a:prstGeom>
            <a:solidFill>
              <a:srgbClr val="C8C8C8"/>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616161">
                      <a:lumMod val="50000"/>
                    </a:srgbClr>
                  </a:solidFill>
                  <a:effectLst/>
                  <a:uLnTx/>
                  <a:uFillTx/>
                  <a:latin typeface="Segoe UI Light" panose="020B0502040204020203" pitchFamily="34" charset="0"/>
                  <a:ea typeface="+mn-ea"/>
                  <a:cs typeface="Segoe UI Light" panose="020B0502040204020203" pitchFamily="34" charset="0"/>
                </a:rPr>
                <a:t>Management &amp;</a:t>
              </a:r>
            </a:p>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616161">
                      <a:lumMod val="50000"/>
                    </a:srgbClr>
                  </a:solidFill>
                  <a:effectLst/>
                  <a:uLnTx/>
                  <a:uFillTx/>
                  <a:latin typeface="Segoe UI Light" panose="020B0502040204020203" pitchFamily="34" charset="0"/>
                  <a:ea typeface="+mn-ea"/>
                  <a:cs typeface="Segoe UI Light" panose="020B0502040204020203" pitchFamily="34" charset="0"/>
                </a:rPr>
                <a:t>Security</a:t>
              </a:r>
            </a:p>
          </p:txBody>
        </p:sp>
      </p:grpSp>
    </p:spTree>
    <p:extLst>
      <p:ext uri="{BB962C8B-B14F-4D97-AF65-F5344CB8AC3E}">
        <p14:creationId xmlns:p14="http://schemas.microsoft.com/office/powerpoint/2010/main" val="24563692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43501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Tree>
    <p:extLst>
      <p:ext uri="{BB962C8B-B14F-4D97-AF65-F5344CB8AC3E}">
        <p14:creationId xmlns:p14="http://schemas.microsoft.com/office/powerpoint/2010/main" val="27676454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27390769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38513782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03154220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946096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517946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4455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6016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601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08560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095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7427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4" cy="6994525"/>
          </a:xfrm>
          <a:prstGeom prst="rect">
            <a:avLst/>
          </a:prstGeom>
        </p:spPr>
      </p:pic>
      <p:sp>
        <p:nvSpPr>
          <p:cNvPr id="6" name="Rectangle 5"/>
          <p:cNvSpPr/>
          <p:nvPr userDrawn="1"/>
        </p:nvSpPr>
        <p:spPr>
          <a:xfrm>
            <a:off x="0" y="0"/>
            <a:ext cx="4197310"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3964126" cy="3688374"/>
          </a:xfrm>
          <a:noFill/>
        </p:spPr>
        <p:txBody>
          <a:bodyPr vert="horz" lIns="137160" tIns="91440" rIns="137160" bIns="0" rtlCol="0" anchor="b" anchorCtr="0">
            <a:normAutofit/>
          </a:bodyPr>
          <a:lstStyle>
            <a:lvl1pPr algn="l">
              <a:defRPr lang="en-US" sz="4896" b="1" spc="-102"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7299974"/>
            <a:ext cx="1772638" cy="6517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26" y="264545"/>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3690474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436475" cy="6994525"/>
          </a:xfrm>
          <a:prstGeom prst="rect">
            <a:avLst/>
          </a:prstGeom>
        </p:spPr>
      </p:pic>
      <p:sp>
        <p:nvSpPr>
          <p:cNvPr id="6" name="Rectangle 5"/>
          <p:cNvSpPr/>
          <p:nvPr userDrawn="1"/>
        </p:nvSpPr>
        <p:spPr>
          <a:xfrm>
            <a:off x="-1" y="0"/>
            <a:ext cx="4208970"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3964126" cy="3688374"/>
          </a:xfrm>
          <a:noFill/>
        </p:spPr>
        <p:txBody>
          <a:bodyPr vert="horz" lIns="137160" tIns="91440" rIns="137160" bIns="0" rtlCol="0" anchor="b" anchorCtr="0">
            <a:normAutofit/>
          </a:bodyPr>
          <a:lstStyle>
            <a:lvl1pPr algn="l">
              <a:defRPr lang="en-US" sz="4488"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7871000"/>
            <a:ext cx="1772638" cy="6517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26" y="272009"/>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3301942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36474" cy="6994525"/>
          </a:xfrm>
          <a:prstGeom prst="rect">
            <a:avLst/>
          </a:prstGeom>
        </p:spPr>
      </p:pic>
      <p:sp>
        <p:nvSpPr>
          <p:cNvPr id="6" name="Rectangle 5"/>
          <p:cNvSpPr/>
          <p:nvPr userDrawn="1"/>
        </p:nvSpPr>
        <p:spPr>
          <a:xfrm>
            <a:off x="0" y="0"/>
            <a:ext cx="4197310"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3964126" cy="3688373"/>
          </a:xfrm>
          <a:noFill/>
        </p:spPr>
        <p:txBody>
          <a:bodyPr vert="horz" lIns="137160" tIns="91440" rIns="137160" bIns="0" rtlCol="0" anchor="b" anchorCtr="0">
            <a:normAutofit/>
          </a:bodyPr>
          <a:lstStyle>
            <a:lvl1pPr algn="l">
              <a:defRPr lang="en-US" sz="4488"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6110008"/>
            <a:ext cx="1772638" cy="6517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3963565"/>
            <a:ext cx="3964126" cy="1696844"/>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29424654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48"/>
            <a:ext cx="12433366" cy="6992777"/>
          </a:xfrm>
          <a:prstGeom prst="rect">
            <a:avLst/>
          </a:prstGeom>
        </p:spPr>
      </p:pic>
      <p:sp>
        <p:nvSpPr>
          <p:cNvPr id="6" name="Rectangle 5"/>
          <p:cNvSpPr/>
          <p:nvPr userDrawn="1"/>
        </p:nvSpPr>
        <p:spPr>
          <a:xfrm>
            <a:off x="1" y="0"/>
            <a:ext cx="4886166" cy="6994525"/>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1204613"/>
            <a:ext cx="4447609" cy="2758952"/>
          </a:xfrm>
          <a:noFill/>
        </p:spPr>
        <p:txBody>
          <a:bodyPr vert="horz" lIns="137160" tIns="91440" rIns="137160" bIns="0" rtlCol="0" anchor="b" anchorCtr="0">
            <a:noAutofit/>
          </a:bodyPr>
          <a:lstStyle>
            <a:lvl1pPr algn="l">
              <a:defRPr lang="en-US" sz="5507" b="1" spc="-102"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88349"/>
            <a:ext cx="4460071" cy="1801563"/>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7329110"/>
            <a:ext cx="1772638" cy="65179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073011"/>
            <a:ext cx="1772638" cy="651791"/>
          </a:xfrm>
          <a:prstGeom prst="rect">
            <a:avLst/>
          </a:prstGeom>
        </p:spPr>
      </p:pic>
    </p:spTree>
    <p:extLst>
      <p:ext uri="{BB962C8B-B14F-4D97-AF65-F5344CB8AC3E}">
        <p14:creationId xmlns:p14="http://schemas.microsoft.com/office/powerpoint/2010/main" val="352210598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3" y="2"/>
            <a:ext cx="12444248" cy="6994524"/>
          </a:xfrm>
          <a:prstGeom prst="rect">
            <a:avLst/>
          </a:prstGeom>
        </p:spPr>
      </p:pic>
      <p:sp>
        <p:nvSpPr>
          <p:cNvPr id="6" name="Rectangle 5"/>
          <p:cNvSpPr/>
          <p:nvPr userDrawn="1"/>
        </p:nvSpPr>
        <p:spPr>
          <a:xfrm>
            <a:off x="-7772" y="0"/>
            <a:ext cx="6224391" cy="69945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1204613"/>
            <a:ext cx="5778858" cy="2758952"/>
          </a:xfrm>
          <a:noFill/>
        </p:spPr>
        <p:txBody>
          <a:bodyPr vert="horz" lIns="137160" tIns="137160" rIns="137160" bIns="0" rtlCol="0" anchor="b" anchorCtr="0">
            <a:noAutofit/>
          </a:bodyPr>
          <a:lstStyle>
            <a:lvl1pPr algn="l">
              <a:defRPr lang="en-US" sz="5507"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13716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63565"/>
            <a:ext cx="5795051" cy="1696844"/>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073011"/>
            <a:ext cx="1772638" cy="651791"/>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Tree>
    <p:extLst>
      <p:ext uri="{BB962C8B-B14F-4D97-AF65-F5344CB8AC3E}">
        <p14:creationId xmlns:p14="http://schemas.microsoft.com/office/powerpoint/2010/main" val="299026980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36474" cy="6994525"/>
          </a:xfrm>
          <a:prstGeom prst="rect">
            <a:avLst/>
          </a:prstGeom>
        </p:spPr>
      </p:pic>
      <p:sp>
        <p:nvSpPr>
          <p:cNvPr id="6" name="Rectangle 5"/>
          <p:cNvSpPr/>
          <p:nvPr userDrawn="1"/>
        </p:nvSpPr>
        <p:spPr>
          <a:xfrm>
            <a:off x="0" y="0"/>
            <a:ext cx="6216619"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1204613"/>
            <a:ext cx="5778858" cy="2758952"/>
          </a:xfrm>
          <a:noFill/>
        </p:spPr>
        <p:txBody>
          <a:bodyPr vert="horz" lIns="137160" tIns="137160" rIns="137160" bIns="0" rtlCol="0" anchor="b" anchorCtr="0">
            <a:noAutofit/>
          </a:bodyPr>
          <a:lstStyle>
            <a:lvl1pPr algn="l">
              <a:defRPr lang="en-US" sz="5507"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13716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63565"/>
            <a:ext cx="5795051" cy="1696844"/>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52126" y="6110008"/>
            <a:ext cx="1772638" cy="651791"/>
          </a:xfrm>
          <a:prstGeom prst="rect">
            <a:avLst/>
          </a:prstGeom>
        </p:spPr>
      </p:pic>
    </p:spTree>
    <p:extLst>
      <p:ext uri="{BB962C8B-B14F-4D97-AF65-F5344CB8AC3E}">
        <p14:creationId xmlns:p14="http://schemas.microsoft.com/office/powerpoint/2010/main" val="14648283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4525"/>
          </a:xfrm>
          <a:prstGeom prst="rect">
            <a:avLst/>
          </a:prstGeom>
        </p:spPr>
      </p:pic>
      <p:sp>
        <p:nvSpPr>
          <p:cNvPr id="2" name="Rectangle 1"/>
          <p:cNvSpPr/>
          <p:nvPr userDrawn="1"/>
        </p:nvSpPr>
        <p:spPr>
          <a:xfrm>
            <a:off x="0" y="4289976"/>
            <a:ext cx="12436475"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789913"/>
            <a:ext cx="6412556" cy="738311"/>
          </a:xfrm>
        </p:spPr>
        <p:txBody>
          <a:bodyPr lIns="137160" tIns="137160" rIns="137160" bIns="137160" anchor="b">
            <a:noAutofit/>
          </a:bodyPr>
          <a:lstStyle>
            <a:lvl1pPr marL="0" indent="0" algn="ctr">
              <a:spcBef>
                <a:spcPts val="0"/>
              </a:spcBef>
              <a:buNone/>
              <a:defRPr sz="1632">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9912"/>
            <a:ext cx="4585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116899"/>
            <a:ext cx="1772638" cy="65179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bg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41191567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48"/>
            <a:ext cx="12433366" cy="6992777"/>
          </a:xfrm>
          <a:prstGeom prst="rect">
            <a:avLst/>
          </a:prstGeom>
        </p:spPr>
      </p:pic>
      <p:sp>
        <p:nvSpPr>
          <p:cNvPr id="2" name="Rectangle 1"/>
          <p:cNvSpPr/>
          <p:nvPr userDrawn="1"/>
        </p:nvSpPr>
        <p:spPr>
          <a:xfrm>
            <a:off x="0" y="4289976"/>
            <a:ext cx="12436475"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789913"/>
            <a:ext cx="6412556" cy="738311"/>
          </a:xfrm>
        </p:spPr>
        <p:txBody>
          <a:bodyPr lIns="137160" tIns="137160" rIns="137160" bIns="137160" anchor="b">
            <a:noAutofit/>
          </a:bodyPr>
          <a:lstStyle>
            <a:lvl1pPr marL="0" indent="0" algn="ctr">
              <a:spcBef>
                <a:spcPts val="0"/>
              </a:spcBef>
              <a:buNone/>
              <a:defRPr sz="1632">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9912"/>
            <a:ext cx="4585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116899"/>
            <a:ext cx="1772638" cy="65179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bg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1469686202"/>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436475" cy="6994525"/>
          </a:xfrm>
          <a:prstGeom prst="rect">
            <a:avLst/>
          </a:prstGeom>
        </p:spPr>
      </p:pic>
      <p:sp>
        <p:nvSpPr>
          <p:cNvPr id="2" name="Rectangle 1"/>
          <p:cNvSpPr/>
          <p:nvPr userDrawn="1"/>
        </p:nvSpPr>
        <p:spPr>
          <a:xfrm>
            <a:off x="0" y="4289976"/>
            <a:ext cx="12436475"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789913"/>
            <a:ext cx="6412556" cy="738311"/>
          </a:xfrm>
        </p:spPr>
        <p:txBody>
          <a:bodyPr lIns="137160" tIns="137160" rIns="137160" bIns="137160" anchor="b">
            <a:noAutofit/>
          </a:bodyPr>
          <a:lstStyle>
            <a:lvl1pPr marL="0" indent="0" algn="ctr">
              <a:spcBef>
                <a:spcPts val="0"/>
              </a:spcBef>
              <a:buNone/>
              <a:defRPr sz="1632">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9912"/>
            <a:ext cx="4585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116899"/>
            <a:ext cx="1772638" cy="65179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bg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126810776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4525"/>
          </a:xfrm>
          <a:prstGeom prst="rect">
            <a:avLst/>
          </a:prstGeom>
        </p:spPr>
      </p:pic>
      <p:sp>
        <p:nvSpPr>
          <p:cNvPr id="2" name="Rectangle 1"/>
          <p:cNvSpPr/>
          <p:nvPr userDrawn="1"/>
        </p:nvSpPr>
        <p:spPr>
          <a:xfrm>
            <a:off x="0" y="4289976"/>
            <a:ext cx="12436475" cy="270454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2126" y="6116899"/>
            <a:ext cx="1775441" cy="652822"/>
          </a:xfrm>
          <a:prstGeom prst="rect">
            <a:avLst/>
          </a:prstGeom>
        </p:spPr>
      </p:pic>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tx2"/>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856741"/>
            <a:ext cx="6412556" cy="671483"/>
          </a:xfrm>
        </p:spPr>
        <p:txBody>
          <a:bodyPr lIns="137160" tIns="137160" rIns="137160" bIns="137160" anchor="b">
            <a:noAutofit/>
          </a:bodyPr>
          <a:lstStyle>
            <a:lvl1pPr marL="0" indent="0" algn="ctr">
              <a:spcBef>
                <a:spcPts val="0"/>
              </a:spcBef>
              <a:buNone/>
              <a:defRPr sz="1632">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1038"/>
            <a:ext cx="4585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52126" y="7211722"/>
            <a:ext cx="1772638" cy="651791"/>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tx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311669119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46182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60325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a:solidFill>
                <a:srgbClr val="505050"/>
              </a:solidFill>
            </a:endParaRPr>
          </a:p>
        </p:txBody>
      </p:sp>
    </p:spTree>
    <p:extLst>
      <p:ext uri="{BB962C8B-B14F-4D97-AF65-F5344CB8AC3E}">
        <p14:creationId xmlns:p14="http://schemas.microsoft.com/office/powerpoint/2010/main" val="73668309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a:solidFill>
                <a:srgbClr val="505050"/>
              </a:solidFill>
            </a:endParaRPr>
          </a:p>
        </p:txBody>
      </p:sp>
    </p:spTree>
    <p:extLst>
      <p:ext uri="{BB962C8B-B14F-4D97-AF65-F5344CB8AC3E}">
        <p14:creationId xmlns:p14="http://schemas.microsoft.com/office/powerpoint/2010/main" val="39833591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75661373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2241261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083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32534311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6913831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7900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33184" y="6683658"/>
            <a:ext cx="11426012"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36587716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a:t>Click to insert demo video</a:t>
            </a:r>
          </a:p>
        </p:txBody>
      </p:sp>
    </p:spTree>
    <p:extLst>
      <p:ext uri="{BB962C8B-B14F-4D97-AF65-F5344CB8AC3E}">
        <p14:creationId xmlns:p14="http://schemas.microsoft.com/office/powerpoint/2010/main" val="298659371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6444" y="595830"/>
            <a:ext cx="2901844" cy="1809928"/>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6444" y="4672768"/>
            <a:ext cx="2901844" cy="1809928"/>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6444" y="2626367"/>
            <a:ext cx="2901844" cy="1809928"/>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a:t>Click to add screenshot</a:t>
            </a:r>
          </a:p>
        </p:txBody>
      </p:sp>
    </p:spTree>
    <p:extLst>
      <p:ext uri="{BB962C8B-B14F-4D97-AF65-F5344CB8AC3E}">
        <p14:creationId xmlns:p14="http://schemas.microsoft.com/office/powerpoint/2010/main" val="414325927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r>
              <a:rPr lang="en-US"/>
              <a:t>Click icon to add picture</a:t>
            </a:r>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830017192"/>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016539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351947073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585996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18786555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2284687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491339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0326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4008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38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78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189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52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489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469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965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937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549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9716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263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75730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204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600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11052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667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144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2117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6808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97635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425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2651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72048" y="1151364"/>
            <a:ext cx="11892379" cy="2092881"/>
          </a:xfrm>
        </p:spPr>
        <p:txBody>
          <a:bodyPr/>
          <a:lstStyle>
            <a:lvl1pPr>
              <a:defRPr>
                <a:solidFill>
                  <a:srgbClr val="32145A"/>
                </a:solidFill>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272048" y="96934"/>
            <a:ext cx="11892379" cy="932603"/>
          </a:xfrm>
        </p:spPr>
        <p:txBody>
          <a:bodyPr/>
          <a:lstStyle>
            <a:lvl1pPr>
              <a:defRPr sz="4896">
                <a:solidFill>
                  <a:srgbClr val="32145A"/>
                </a:solidFill>
              </a:defRPr>
            </a:lvl1pPr>
          </a:lstStyle>
          <a:p>
            <a:r>
              <a:rPr lang="en-US"/>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9" y="6303714"/>
            <a:ext cx="1865471" cy="686104"/>
          </a:xfrm>
          <a:prstGeom prst="rect">
            <a:avLst/>
          </a:prstGeom>
        </p:spPr>
      </p:pic>
    </p:spTree>
    <p:extLst>
      <p:ext uri="{BB962C8B-B14F-4D97-AF65-F5344CB8AC3E}">
        <p14:creationId xmlns:p14="http://schemas.microsoft.com/office/powerpoint/2010/main" val="119088246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709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35908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02087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3421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9825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0468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3100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81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0445288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16575411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1572255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5221921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52167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83424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657598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478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3794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3521882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316243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8162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180047576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762064305"/>
      </p:ext>
    </p:extLst>
  </p:cSld>
  <p:clrMapOvr>
    <a:masterClrMapping/>
  </p:clrMapOvr>
  <p:transition spd="slow">
    <p:push/>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978976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74715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5136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804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981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3745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1179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Tree>
    <p:extLst>
      <p:ext uri="{BB962C8B-B14F-4D97-AF65-F5344CB8AC3E}">
        <p14:creationId xmlns:p14="http://schemas.microsoft.com/office/powerpoint/2010/main" val="6950750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242149617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046676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7642496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942671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43998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61917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821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0833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8198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5" y="1632056"/>
            <a:ext cx="11584484" cy="2092881"/>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84521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image" Target="../media/image8.png"/><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image" Target="../media/image8.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6.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image" Target="../media/image8.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theme" Target="../theme/theme7.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872860802"/>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4" r:id="rId18"/>
    <p:sldLayoutId id="2147484385" r:id="rId19"/>
    <p:sldLayoutId id="2147484388" r:id="rId20"/>
    <p:sldLayoutId id="2147484389" r:id="rId21"/>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993923708"/>
      </p:ext>
    </p:extLst>
  </p:cSld>
  <p:clrMap bg1="dk1" tx1="lt1" bg2="dk2" tx2="lt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9" r:id="rId18"/>
    <p:sldLayoutId id="2147484410" r:id="rId19"/>
    <p:sldLayoutId id="2147484411" r:id="rId20"/>
    <p:sldLayoutId id="2147484412" r:id="rId21"/>
    <p:sldLayoutId id="2147484413" r:id="rId22"/>
    <p:sldLayoutId id="2147484414"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189569690"/>
      </p:ext>
    </p:extLst>
  </p:cSld>
  <p:clrMap bg1="dk1" tx1="lt1" bg2="dk2" tx2="lt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 id="2147484438" r:id="rId23"/>
    <p:sldLayoutId id="2147484439" r:id="rId24"/>
    <p:sldLayoutId id="2147484440" r:id="rId2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pic>
        <p:nvPicPr>
          <p:cNvPr id="6" name="Picture 5"/>
          <p:cNvPicPr>
            <a:picLocks noChangeAspect="1"/>
          </p:cNvPicPr>
          <p:nvPr userDrawn="1"/>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979783943"/>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 id="2147484471" r:id="rId17"/>
    <p:sldLayoutId id="2147484472" r:id="rId18"/>
    <p:sldLayoutId id="2147484473" r:id="rId19"/>
    <p:sldLayoutId id="2147484474" r:id="rId20"/>
    <p:sldLayoutId id="2147484475" r:id="rId21"/>
    <p:sldLayoutId id="2147484476" r:id="rId22"/>
    <p:sldLayoutId id="2147484477" r:id="rId23"/>
    <p:sldLayoutId id="2147484478" r:id="rId24"/>
    <p:sldLayoutId id="2147484479" r:id="rId25"/>
    <p:sldLayoutId id="2147484480" r:id="rId26"/>
    <p:sldLayoutId id="2147484481" r:id="rId27"/>
    <p:sldLayoutId id="2147484482" r:id="rId28"/>
    <p:sldLayoutId id="2147484483" r:id="rId29"/>
    <p:sldLayoutId id="2147484484" r:id="rId30"/>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43137071"/>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5" r:id="rId25"/>
    <p:sldLayoutId id="2147484526"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174.xml"/></Relationships>
</file>

<file path=ppt/slides/_rels/slide16.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170.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70.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4.xml"/></Relationships>
</file>

<file path=ppt/slides/_rels/slide2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tiff"/><Relationship Id="rId7"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170.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8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7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4.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7.xml"/><Relationship Id="rId1" Type="http://schemas.openxmlformats.org/officeDocument/2006/relationships/slideLayout" Target="../slideLayouts/slideLayout170.xml"/><Relationship Id="rId5" Type="http://schemas.openxmlformats.org/officeDocument/2006/relationships/image" Target="../media/image55.emf"/><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8.xml"/><Relationship Id="rId1" Type="http://schemas.openxmlformats.org/officeDocument/2006/relationships/slideLayout" Target="../slideLayouts/slideLayout17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4.xml"/></Relationships>
</file>

<file path=ppt/slides/_rels/slide33.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6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azure.microsoft.com/resources/total-economic-impact-of-microsoft-azure-paa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channel9.msdn.com/Events/Build/2016/B822?ocid=player" TargetMode="External"/><Relationship Id="rId3" Type="http://schemas.openxmlformats.org/officeDocument/2006/relationships/hyperlink" Target="https://azure.microsoft.com/en-us/documentation/services/container-service/" TargetMode="External"/><Relationship Id="rId7" Type="http://schemas.openxmlformats.org/officeDocument/2006/relationships/hyperlink" Target="https://channel9.msdn.com/Shows/Azure-Friday/Azure-Container-Service-101?ocid=player" TargetMode="External"/><Relationship Id="rId2" Type="http://schemas.openxmlformats.org/officeDocument/2006/relationships/notesSlide" Target="../notesSlides/notesSlide31.xml"/><Relationship Id="rId1" Type="http://schemas.openxmlformats.org/officeDocument/2006/relationships/slideLayout" Target="../slideLayouts/slideLayout170.xml"/><Relationship Id="rId6" Type="http://schemas.openxmlformats.org/officeDocument/2006/relationships/hyperlink" Target="https://github.com/Azure/azure-quickstart-templates/tree/master/101-acs-kubernetes" TargetMode="External"/><Relationship Id="rId5" Type="http://schemas.openxmlformats.org/officeDocument/2006/relationships/hyperlink" Target="https://github.com/Azure/azure-quickstart-templates/tree/master/101-acs-swarm" TargetMode="External"/><Relationship Id="rId4" Type="http://schemas.openxmlformats.org/officeDocument/2006/relationships/hyperlink" Target="https://github.com/Azure/azure-quickstart-templates/tree/master/101-acs-dcos" TargetMode="External"/><Relationship Id="rId9" Type="http://schemas.openxmlformats.org/officeDocument/2006/relationships/hyperlink" Target="https://channel9.msdn.com/Events/Ignite/2016/BRK4008-T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4.xml"/></Relationships>
</file>

<file path=ppt/slides/_rels/slide36.xml.rels><?xml version="1.0" encoding="UTF-8" standalone="yes"?>
<Relationships xmlns="http://schemas.openxmlformats.org/package/2006/relationships"><Relationship Id="rId3" Type="http://schemas.openxmlformats.org/officeDocument/2006/relationships/hyperlink" Target="http://www.microsoft.com/WindowsServer2016" TargetMode="External"/><Relationship Id="rId2" Type="http://schemas.openxmlformats.org/officeDocument/2006/relationships/notesSlide" Target="../notesSlides/notesSlide33.xml"/><Relationship Id="rId1" Type="http://schemas.openxmlformats.org/officeDocument/2006/relationships/slideLayout" Target="../slideLayouts/slideLayout170.xml"/><Relationship Id="rId5" Type="http://schemas.openxmlformats.org/officeDocument/2006/relationships/image" Target="../media/image57.png"/><Relationship Id="rId4" Type="http://schemas.openxmlformats.org/officeDocument/2006/relationships/hyperlink" Target="http://aka.ms/container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ka.ms/webapp-linux" TargetMode="External"/><Relationship Id="rId2" Type="http://schemas.openxmlformats.org/officeDocument/2006/relationships/notesSlide" Target="../notesSlides/notesSlide34.xml"/><Relationship Id="rId1" Type="http://schemas.openxmlformats.org/officeDocument/2006/relationships/slideLayout" Target="../slideLayouts/slideLayout185.xml"/><Relationship Id="rId5" Type="http://schemas.openxmlformats.org/officeDocument/2006/relationships/hyperlink" Target="https://aka.ms/linux-release-notes" TargetMode="External"/><Relationship Id="rId4" Type="http://schemas.openxmlformats.org/officeDocument/2006/relationships/hyperlink" Target="https://aka.ms/linux-faq"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mailto:OMScontainers@microsoft.com" TargetMode="External"/><Relationship Id="rId3" Type="http://schemas.openxmlformats.org/officeDocument/2006/relationships/hyperlink" Target="https://github.com/Microsoft/OMS-Agent-for-Linux" TargetMode="External"/><Relationship Id="rId7" Type="http://schemas.openxmlformats.org/officeDocument/2006/relationships/hyperlink" Target="https://docs.microsoft.com/en-us/azure/log-analytics/log-analytics-containers" TargetMode="External"/><Relationship Id="rId2" Type="http://schemas.openxmlformats.org/officeDocument/2006/relationships/notesSlide" Target="../notesSlides/notesSlide35.xml"/><Relationship Id="rId1" Type="http://schemas.openxmlformats.org/officeDocument/2006/relationships/slideLayout" Target="../slideLayouts/slideLayout165.xml"/><Relationship Id="rId6" Type="http://schemas.openxmlformats.org/officeDocument/2006/relationships/hyperlink" Target="https://blogs.technet.microsoft.com/msoms/tag/keiko-harada/" TargetMode="External"/><Relationship Id="rId5" Type="http://schemas.openxmlformats.org/officeDocument/2006/relationships/hyperlink" Target="https://oms-experience-center-2016.portal.mms.microsoft.com/" TargetMode="External"/><Relationship Id="rId4" Type="http://schemas.openxmlformats.org/officeDocument/2006/relationships/hyperlink" Target="https://hub.docker.com/r/microsoft/om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channel9.msdn.com/Events/Visual-Studio/Connect-event-2015/915" TargetMode="External"/><Relationship Id="rId3" Type="http://schemas.openxmlformats.org/officeDocument/2006/relationships/hyperlink" Target="https://channel9.msdn.com/Shows/Azure-Friday/Azure-Container-Service-101" TargetMode="External"/><Relationship Id="rId7" Type="http://schemas.openxmlformats.org/officeDocument/2006/relationships/hyperlink" Target="https://channel9.msdn.com/Shows/Cloud+Cover/Episode-198-Azure-Container-Service-with-Ross-Gardler" TargetMode="External"/><Relationship Id="rId2" Type="http://schemas.openxmlformats.org/officeDocument/2006/relationships/notesSlide" Target="../notesSlides/notesSlide36.xml"/><Relationship Id="rId1" Type="http://schemas.openxmlformats.org/officeDocument/2006/relationships/slideLayout" Target="../slideLayouts/slideLayout170.xml"/><Relationship Id="rId6" Type="http://schemas.openxmlformats.org/officeDocument/2006/relationships/hyperlink" Target="http://www.microsoftcloudshow.com/podcast/Episodes/115-azure-container-service-acs-with-microsoft-s-ross-gardler?utm_content=buffereb3c1&amp;utm_medium=social&amp;utm_source=twitter.com&amp;utm_campaign=buffer" TargetMode="External"/><Relationship Id="rId5" Type="http://schemas.openxmlformats.org/officeDocument/2006/relationships/hyperlink" Target="https://channel9.msdn.com/Events/Build/2016/B822" TargetMode="External"/><Relationship Id="rId4" Type="http://schemas.openxmlformats.org/officeDocument/2006/relationships/hyperlink" Target="https://channel9.msdn.com/Shows/Azure-Friday/Scaling-Azure-Container-Servic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39.xml"/><Relationship Id="rId1" Type="http://schemas.openxmlformats.org/officeDocument/2006/relationships/slideLayout" Target="../slideLayouts/slideLayout170.xml"/><Relationship Id="rId6" Type="http://schemas.openxmlformats.org/officeDocument/2006/relationships/image" Target="../media/image58.tiff"/><Relationship Id="rId5" Type="http://schemas.openxmlformats.org/officeDocument/2006/relationships/image" Target="../media/image33.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70.xml"/><Relationship Id="rId6" Type="http://schemas.openxmlformats.org/officeDocument/2006/relationships/image" Target="../media/image58.tiff"/><Relationship Id="rId5" Type="http://schemas.openxmlformats.org/officeDocument/2006/relationships/image" Target="../media/image33.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1.xml"/><Relationship Id="rId1" Type="http://schemas.openxmlformats.org/officeDocument/2006/relationships/slideLayout" Target="../slideLayouts/slideLayout170.xml"/><Relationship Id="rId4" Type="http://schemas.openxmlformats.org/officeDocument/2006/relationships/image" Target="../media/image60.emf"/></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170.xml"/><Relationship Id="rId5" Type="http://schemas.openxmlformats.org/officeDocument/2006/relationships/image" Target="../media/image59.tiff"/><Relationship Id="rId4" Type="http://schemas.openxmlformats.org/officeDocument/2006/relationships/image" Target="../media/image60.emf"/></Relationships>
</file>

<file path=ppt/slides/_rels/slide4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3.xml"/><Relationship Id="rId1" Type="http://schemas.openxmlformats.org/officeDocument/2006/relationships/slideLayout" Target="../slideLayouts/slideLayout170.xml"/></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70.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hyperlink" Target="https://aka.ms/DockerToolsForVS" TargetMode="External"/><Relationship Id="rId2" Type="http://schemas.openxmlformats.org/officeDocument/2006/relationships/notesSlide" Target="../notesSlides/notesSlide45.xml"/><Relationship Id="rId1" Type="http://schemas.openxmlformats.org/officeDocument/2006/relationships/slideLayout" Target="../slideLayouts/slideLayout165.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0.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7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4.xml"/></Relationships>
</file>

<file path=ppt/slides/_rels/slide5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jpg"/><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70.xml"/><Relationship Id="rId6" Type="http://schemas.openxmlformats.org/officeDocument/2006/relationships/image" Target="../media/image75.png"/><Relationship Id="rId5" Type="http://schemas.openxmlformats.org/officeDocument/2006/relationships/hyperlink" Target="https://blogs.technet.microsoft.com/msoms/2016/08/24/announcing-public-preview-oms-container-solution-for-linux/" TargetMode="External"/><Relationship Id="rId4" Type="http://schemas.openxmlformats.org/officeDocument/2006/relationships/image" Target="../media/image74.emf"/></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70.xml"/><Relationship Id="rId6" Type="http://schemas.openxmlformats.org/officeDocument/2006/relationships/image" Target="../media/image79.png"/><Relationship Id="rId5" Type="http://schemas.openxmlformats.org/officeDocument/2006/relationships/image" Target="../media/image75.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9.emf"/><Relationship Id="rId3" Type="http://schemas.openxmlformats.org/officeDocument/2006/relationships/image" Target="../media/image81.emf"/><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55.xml"/><Relationship Id="rId16" Type="http://schemas.openxmlformats.org/officeDocument/2006/relationships/image" Target="../media/image92.emf"/><Relationship Id="rId1" Type="http://schemas.openxmlformats.org/officeDocument/2006/relationships/slideLayout" Target="../slideLayouts/slideLayout165.xml"/><Relationship Id="rId6" Type="http://schemas.openxmlformats.org/officeDocument/2006/relationships/image" Target="../media/image83.emf"/><Relationship Id="rId11" Type="http://schemas.openxmlformats.org/officeDocument/2006/relationships/image" Target="../media/image87.emf"/><Relationship Id="rId5" Type="http://schemas.openxmlformats.org/officeDocument/2006/relationships/image" Target="../media/image76.png"/><Relationship Id="rId15" Type="http://schemas.openxmlformats.org/officeDocument/2006/relationships/image" Target="../media/image91.emf"/><Relationship Id="rId10" Type="http://schemas.openxmlformats.org/officeDocument/2006/relationships/image" Target="../media/image86.emf"/><Relationship Id="rId4" Type="http://schemas.openxmlformats.org/officeDocument/2006/relationships/image" Target="../media/image82.emf"/><Relationship Id="rId9" Type="http://schemas.openxmlformats.org/officeDocument/2006/relationships/image" Target="../media/image85.emf"/><Relationship Id="rId14" Type="http://schemas.openxmlformats.org/officeDocument/2006/relationships/image" Target="../media/image9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238" y="284162"/>
            <a:ext cx="11887200" cy="6167842"/>
          </a:xfrm>
        </p:spPr>
        <p:txBody>
          <a:bodyPr/>
          <a:lstStyle/>
          <a:p>
            <a:r>
              <a:rPr lang="en-US" dirty="0"/>
              <a:t>Container Technologies in Azure</a:t>
            </a:r>
            <a:br>
              <a:rPr lang="en-US" dirty="0"/>
            </a:br>
            <a:br>
              <a:rPr lang="en-US" i="1" dirty="0"/>
            </a:br>
            <a:br>
              <a:rPr lang="en-US" i="1" dirty="0"/>
            </a:br>
            <a:br>
              <a:rPr lang="en-US" i="1" dirty="0"/>
            </a:br>
            <a:r>
              <a:rPr lang="en-US" sz="3600" i="1" dirty="0"/>
              <a:t>Dan Gartner</a:t>
            </a:r>
            <a:br>
              <a:rPr lang="en-US" sz="3600" i="1" dirty="0"/>
            </a:br>
            <a:r>
              <a:rPr lang="en-US" sz="3600" i="1" dirty="0"/>
              <a:t>Cloud Solutions Architect, Microsoft</a:t>
            </a:r>
          </a:p>
        </p:txBody>
      </p:sp>
    </p:spTree>
    <p:extLst>
      <p:ext uri="{BB962C8B-B14F-4D97-AF65-F5344CB8AC3E}">
        <p14:creationId xmlns:p14="http://schemas.microsoft.com/office/powerpoint/2010/main" val="197975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Container Technologies in Azure</a:t>
            </a:r>
            <a:endParaRPr lang="en-US" sz="3600" i="1" dirty="0"/>
          </a:p>
        </p:txBody>
      </p:sp>
    </p:spTree>
    <p:extLst>
      <p:ext uri="{BB962C8B-B14F-4D97-AF65-F5344CB8AC3E}">
        <p14:creationId xmlns:p14="http://schemas.microsoft.com/office/powerpoint/2010/main" val="207370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4C12-4E95-4B09-AD72-F29040EA28EA}"/>
              </a:ext>
            </a:extLst>
          </p:cNvPr>
          <p:cNvSpPr>
            <a:spLocks noGrp="1"/>
          </p:cNvSpPr>
          <p:nvPr>
            <p:ph type="title"/>
          </p:nvPr>
        </p:nvSpPr>
        <p:spPr/>
        <p:txBody>
          <a:bodyPr/>
          <a:lstStyle/>
          <a:p>
            <a:r>
              <a:rPr lang="en-US" dirty="0"/>
              <a:t>Container Environments in Azure</a:t>
            </a:r>
          </a:p>
        </p:txBody>
      </p:sp>
      <p:sp>
        <p:nvSpPr>
          <p:cNvPr id="3" name="Content Placeholder 2">
            <a:extLst>
              <a:ext uri="{FF2B5EF4-FFF2-40B4-BE49-F238E27FC236}">
                <a16:creationId xmlns:a16="http://schemas.microsoft.com/office/drawing/2014/main" id="{1C5B6B73-EE0A-4514-A0A5-4DFA8865E438}"/>
              </a:ext>
            </a:extLst>
          </p:cNvPr>
          <p:cNvSpPr>
            <a:spLocks noGrp="1"/>
          </p:cNvSpPr>
          <p:nvPr>
            <p:ph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C0D45863-FFE1-4FD1-883F-A566F444ACBE}"/>
              </a:ext>
            </a:extLst>
          </p:cNvPr>
          <p:cNvSpPr txBox="1"/>
          <p:nvPr/>
        </p:nvSpPr>
        <p:spPr>
          <a:xfrm>
            <a:off x="422516" y="1627001"/>
            <a:ext cx="12013959" cy="3951851"/>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3600" dirty="0"/>
              <a:t>Container Optimized VMs - IaaS</a:t>
            </a:r>
          </a:p>
          <a:p>
            <a:pPr marL="342900" indent="-342900">
              <a:buFont typeface="Arial" panose="020B0604020202020204" pitchFamily="34" charset="0"/>
              <a:buChar char="•"/>
            </a:pPr>
            <a:r>
              <a:rPr lang="en-US" sz="3600" dirty="0"/>
              <a:t>Azure Container Instances - Serverless</a:t>
            </a:r>
          </a:p>
          <a:p>
            <a:pPr marL="342900" indent="-342900">
              <a:buFont typeface="Arial" panose="020B0604020202020204" pitchFamily="34" charset="0"/>
              <a:buChar char="•"/>
            </a:pPr>
            <a:r>
              <a:rPr lang="en-US" sz="3600" dirty="0"/>
              <a:t>Azure Container Service – Multi-container Orchestrator</a:t>
            </a:r>
          </a:p>
          <a:p>
            <a:pPr marL="342900" indent="-342900">
              <a:buFont typeface="Arial" panose="020B0604020202020204" pitchFamily="34" charset="0"/>
              <a:buChar char="•"/>
            </a:pPr>
            <a:r>
              <a:rPr lang="en-US" sz="3600" dirty="0"/>
              <a:t>Service Fabric – Multi - Container Orchestrator</a:t>
            </a:r>
          </a:p>
          <a:p>
            <a:pPr marL="342900" indent="-342900">
              <a:buFont typeface="Arial" panose="020B0604020202020204" pitchFamily="34" charset="0"/>
              <a:buChar char="•"/>
            </a:pPr>
            <a:r>
              <a:rPr lang="en-US" sz="3600" dirty="0"/>
              <a:t>Azure App Service – Single Container PaaS</a:t>
            </a:r>
          </a:p>
          <a:p>
            <a:pPr marL="342900" indent="-342900">
              <a:buFont typeface="Arial" panose="020B0604020202020204" pitchFamily="34" charset="0"/>
              <a:buChar char="•"/>
            </a:pPr>
            <a:r>
              <a:rPr lang="en-US" sz="3600" dirty="0"/>
              <a:t>Azure Batch – Batch/HPC Compute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75528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A272-A4B5-4801-85D3-67D06A6E2778}"/>
              </a:ext>
            </a:extLst>
          </p:cNvPr>
          <p:cNvSpPr>
            <a:spLocks noGrp="1"/>
          </p:cNvSpPr>
          <p:nvPr>
            <p:ph type="title"/>
          </p:nvPr>
        </p:nvSpPr>
        <p:spPr/>
        <p:txBody>
          <a:bodyPr/>
          <a:lstStyle/>
          <a:p>
            <a:r>
              <a:rPr lang="en-US" dirty="0"/>
              <a:t>Containers in Azure</a:t>
            </a:r>
          </a:p>
        </p:txBody>
      </p:sp>
      <p:pic>
        <p:nvPicPr>
          <p:cNvPr id="3" name="Picture 2">
            <a:extLst>
              <a:ext uri="{FF2B5EF4-FFF2-40B4-BE49-F238E27FC236}">
                <a16:creationId xmlns:a16="http://schemas.microsoft.com/office/drawing/2014/main" id="{565DBD09-D555-4037-BA3C-5521CC12582E}"/>
              </a:ext>
            </a:extLst>
          </p:cNvPr>
          <p:cNvPicPr>
            <a:picLocks noChangeAspect="1"/>
          </p:cNvPicPr>
          <p:nvPr/>
        </p:nvPicPr>
        <p:blipFill>
          <a:blip r:embed="rId2"/>
          <a:stretch>
            <a:fillRect/>
          </a:stretch>
        </p:blipFill>
        <p:spPr>
          <a:xfrm>
            <a:off x="0" y="1325605"/>
            <a:ext cx="12436475" cy="5314469"/>
          </a:xfrm>
          <a:prstGeom prst="rect">
            <a:avLst/>
          </a:prstGeom>
        </p:spPr>
      </p:pic>
    </p:spTree>
    <p:extLst>
      <p:ext uri="{BB962C8B-B14F-4D97-AF65-F5344CB8AC3E}">
        <p14:creationId xmlns:p14="http://schemas.microsoft.com/office/powerpoint/2010/main" val="28431808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2"/>
            <a:ext cx="10972800" cy="1181862"/>
          </a:xfrm>
        </p:spPr>
        <p:txBody>
          <a:bodyPr/>
          <a:lstStyle/>
          <a:p>
            <a:r>
              <a:rPr lang="en-US" dirty="0"/>
              <a:t>Azure Container Instances</a:t>
            </a:r>
          </a:p>
        </p:txBody>
      </p:sp>
    </p:spTree>
    <p:extLst>
      <p:ext uri="{BB962C8B-B14F-4D97-AF65-F5344CB8AC3E}">
        <p14:creationId xmlns:p14="http://schemas.microsoft.com/office/powerpoint/2010/main" val="118683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34A19-D263-42C0-BCA7-E2BE0614C227}"/>
              </a:ext>
            </a:extLst>
          </p:cNvPr>
          <p:cNvSpPr>
            <a:spLocks noGrp="1"/>
          </p:cNvSpPr>
          <p:nvPr>
            <p:ph type="body" sz="quarter" idx="10"/>
          </p:nvPr>
        </p:nvSpPr>
        <p:spPr>
          <a:xfrm>
            <a:off x="274638" y="1212850"/>
            <a:ext cx="5571216" cy="5447645"/>
          </a:xfrm>
        </p:spPr>
        <p:txBody>
          <a:bodyPr/>
          <a:lstStyle/>
          <a:p>
            <a:r>
              <a:rPr lang="en-US" sz="2000" dirty="0"/>
              <a:t>Get started in seconds with containers and control your infrastructure costs by taking advantage of per-second billing</a:t>
            </a:r>
          </a:p>
          <a:p>
            <a:r>
              <a:rPr lang="en-US" sz="2000" dirty="0"/>
              <a:t>No Virtual Machine (VM) management</a:t>
            </a:r>
          </a:p>
          <a:p>
            <a:r>
              <a:rPr lang="en-US" sz="2000" dirty="0"/>
              <a:t>Skip the need to learn new container orchestration tools—it's just your application, in a container, running in the cloud</a:t>
            </a:r>
          </a:p>
          <a:p>
            <a:r>
              <a:rPr lang="en-US" sz="2000" dirty="0"/>
              <a:t>Enterprise grade security with hypervisor isolation</a:t>
            </a:r>
          </a:p>
          <a:p>
            <a:r>
              <a:rPr lang="en-US" sz="2000" dirty="0"/>
              <a:t>Pay per use - container instances are billed on a per-second, per-vCPU, per-GB of memory</a:t>
            </a:r>
          </a:p>
          <a:p>
            <a:r>
              <a:rPr lang="en-US" sz="2000" dirty="0"/>
              <a:t>Easily deploy images from Docker Hub or Azure Container Registry</a:t>
            </a:r>
          </a:p>
          <a:p>
            <a:endParaRPr lang="en-US" sz="2000" dirty="0"/>
          </a:p>
          <a:p>
            <a:endParaRPr lang="en-US" sz="2000" dirty="0"/>
          </a:p>
          <a:p>
            <a:endParaRPr lang="en-US" dirty="0"/>
          </a:p>
        </p:txBody>
      </p:sp>
      <p:sp>
        <p:nvSpPr>
          <p:cNvPr id="3" name="Title 2">
            <a:extLst>
              <a:ext uri="{FF2B5EF4-FFF2-40B4-BE49-F238E27FC236}">
                <a16:creationId xmlns:a16="http://schemas.microsoft.com/office/drawing/2014/main" id="{BEFB05F9-DAE5-47E9-8032-27FFF3A4F401}"/>
              </a:ext>
            </a:extLst>
          </p:cNvPr>
          <p:cNvSpPr>
            <a:spLocks noGrp="1"/>
          </p:cNvSpPr>
          <p:nvPr>
            <p:ph type="title"/>
          </p:nvPr>
        </p:nvSpPr>
        <p:spPr/>
        <p:txBody>
          <a:bodyPr/>
          <a:lstStyle/>
          <a:p>
            <a:r>
              <a:rPr lang="en-US" dirty="0"/>
              <a:t>Azure Container Instances (Preview)</a:t>
            </a:r>
          </a:p>
        </p:txBody>
      </p:sp>
      <p:pic>
        <p:nvPicPr>
          <p:cNvPr id="1026" name="Picture 2" descr="https://azurecomcdn.azureedge.net/cvt-7b7a1f709f493cf10b53f624c75b0db0e6a034928d2cf6f917c6e7aae96d5daf/images/page/services/container-instances/start-using-containers.png">
            <a:extLst>
              <a:ext uri="{FF2B5EF4-FFF2-40B4-BE49-F238E27FC236}">
                <a16:creationId xmlns:a16="http://schemas.microsoft.com/office/drawing/2014/main" id="{A2FEF2A0-992B-4656-97EA-E1A923052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782" y="1489524"/>
            <a:ext cx="318135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0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2"/>
            <a:ext cx="10972800" cy="1181862"/>
          </a:xfrm>
        </p:spPr>
        <p:txBody>
          <a:bodyPr/>
          <a:lstStyle/>
          <a:p>
            <a:r>
              <a:rPr lang="en-US" dirty="0"/>
              <a:t>Azure Container Service</a:t>
            </a:r>
          </a:p>
        </p:txBody>
      </p:sp>
      <p:pic>
        <p:nvPicPr>
          <p:cNvPr id="7" name="Picture 6"/>
          <p:cNvPicPr>
            <a:picLocks noChangeAspect="1"/>
          </p:cNvPicPr>
          <p:nvPr/>
        </p:nvPicPr>
        <p:blipFill>
          <a:blip r:embed="rId3"/>
          <a:stretch>
            <a:fillRect/>
          </a:stretch>
        </p:blipFill>
        <p:spPr>
          <a:xfrm>
            <a:off x="356145" y="2361497"/>
            <a:ext cx="832893" cy="633992"/>
          </a:xfrm>
          <a:prstGeom prst="rect">
            <a:avLst/>
          </a:prstGeom>
        </p:spPr>
      </p:pic>
    </p:spTree>
    <p:extLst>
      <p:ext uri="{BB962C8B-B14F-4D97-AF65-F5344CB8AC3E}">
        <p14:creationId xmlns:p14="http://schemas.microsoft.com/office/powerpoint/2010/main" val="18392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54791" y="295274"/>
            <a:ext cx="10709411" cy="917575"/>
          </a:xfrm>
        </p:spPr>
        <p:txBody>
          <a:bodyPr/>
          <a:lstStyle/>
          <a:p>
            <a:r>
              <a:rPr lang="en-US" kern="0" dirty="0">
                <a:gradFill>
                  <a:gsLst>
                    <a:gs pos="2917">
                      <a:schemeClr val="tx1"/>
                    </a:gs>
                    <a:gs pos="100000">
                      <a:schemeClr val="tx1"/>
                    </a:gs>
                  </a:gsLst>
                  <a:lin ang="5400000" scaled="0"/>
                </a:gradFill>
                <a:cs typeface="Segoe UI Semibold" panose="020B0702040204020203" pitchFamily="34" charset="0"/>
              </a:rPr>
              <a:t>Azure Container Service</a:t>
            </a:r>
          </a:p>
        </p:txBody>
      </p:sp>
      <p:sp>
        <p:nvSpPr>
          <p:cNvPr id="70" name="TextBox 69"/>
          <p:cNvSpPr txBox="1"/>
          <p:nvPr/>
        </p:nvSpPr>
        <p:spPr>
          <a:xfrm>
            <a:off x="275483" y="1618180"/>
            <a:ext cx="3931363" cy="4900489"/>
          </a:xfrm>
          <a:prstGeom prst="rect">
            <a:avLst/>
          </a:prstGeom>
          <a:solidFill>
            <a:schemeClr val="accent1">
              <a:lumMod val="75000"/>
            </a:schemeClr>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latin typeface="Segoe UI" panose="020B0502040204020203" pitchFamily="34" charset="0"/>
                <a:cs typeface="Segoe UI" panose="020B0502040204020203" pitchFamily="34" charset="0"/>
              </a:rPr>
              <a:t>Choice of most popular container orchestrators</a:t>
            </a:r>
          </a:p>
        </p:txBody>
      </p:sp>
      <p:sp>
        <p:nvSpPr>
          <p:cNvPr id="71" name="TextBox 70"/>
          <p:cNvSpPr txBox="1"/>
          <p:nvPr/>
        </p:nvSpPr>
        <p:spPr>
          <a:xfrm>
            <a:off x="4239646" y="1623096"/>
            <a:ext cx="3931363" cy="4900489"/>
          </a:xfrm>
          <a:prstGeom prst="rect">
            <a:avLst/>
          </a:prstGeom>
          <a:solidFill>
            <a:schemeClr val="accent1"/>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latin typeface="Segoe UI" panose="020B0502040204020203" pitchFamily="34" charset="0"/>
                <a:cs typeface="Segoe UI" panose="020B0502040204020203" pitchFamily="34" charset="0"/>
              </a:rPr>
              <a:t>Simplest way to deploy open source container management platforms on Azure</a:t>
            </a:r>
          </a:p>
        </p:txBody>
      </p:sp>
      <p:sp>
        <p:nvSpPr>
          <p:cNvPr id="72" name="TextBox 71"/>
          <p:cNvSpPr txBox="1"/>
          <p:nvPr/>
        </p:nvSpPr>
        <p:spPr>
          <a:xfrm>
            <a:off x="8203825" y="1618180"/>
            <a:ext cx="3931363" cy="4900489"/>
          </a:xfrm>
          <a:prstGeom prst="rect">
            <a:avLst/>
          </a:prstGeom>
          <a:solidFill>
            <a:schemeClr val="accent1">
              <a:lumMod val="75000"/>
            </a:schemeClr>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latin typeface="Segoe UI" panose="020B0502040204020203" pitchFamily="34" charset="0"/>
                <a:cs typeface="Segoe UI" panose="020B0502040204020203" pitchFamily="34" charset="0"/>
              </a:rPr>
              <a:t>Few clicks to enterprise grade container solution</a:t>
            </a:r>
          </a:p>
        </p:txBody>
      </p:sp>
      <p:grpSp>
        <p:nvGrpSpPr>
          <p:cNvPr id="104" name="Group 103"/>
          <p:cNvGrpSpPr/>
          <p:nvPr/>
        </p:nvGrpSpPr>
        <p:grpSpPr>
          <a:xfrm>
            <a:off x="607681" y="2938402"/>
            <a:ext cx="1339740" cy="1686918"/>
            <a:chOff x="6389447" y="3839752"/>
            <a:chExt cx="1313590" cy="1653991"/>
          </a:xfrm>
        </p:grpSpPr>
        <p:grpSp>
          <p:nvGrpSpPr>
            <p:cNvPr id="105" name="Group 104"/>
            <p:cNvGrpSpPr/>
            <p:nvPr/>
          </p:nvGrpSpPr>
          <p:grpSpPr>
            <a:xfrm>
              <a:off x="6389447" y="3839752"/>
              <a:ext cx="1313590" cy="1193080"/>
              <a:chOff x="6559966" y="3839752"/>
              <a:chExt cx="1313590" cy="1193080"/>
            </a:xfrm>
          </p:grpSpPr>
          <p:sp>
            <p:nvSpPr>
              <p:cNvPr id="10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chemeClr val="accent1"/>
                  </a:solidFill>
                  <a:latin typeface="Segoe UI"/>
                </a:endParaRPr>
              </a:p>
            </p:txBody>
          </p:sp>
          <p:sp>
            <p:nvSpPr>
              <p:cNvPr id="10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chemeClr val="accent1"/>
                  </a:solidFill>
                  <a:latin typeface="Segoe UI"/>
                </a:endParaRPr>
              </a:p>
            </p:txBody>
          </p:sp>
          <p:pic>
            <p:nvPicPr>
              <p:cNvPr id="111"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106" name="Rectangle 105"/>
            <p:cNvSpPr/>
            <p:nvPr/>
          </p:nvSpPr>
          <p:spPr>
            <a:xfrm>
              <a:off x="6599518" y="5118897"/>
              <a:ext cx="895005" cy="374846"/>
            </a:xfrm>
            <a:prstGeom prst="rect">
              <a:avLst/>
            </a:prstGeom>
          </p:spPr>
          <p:txBody>
            <a:bodyPr wrap="square">
              <a:spAutoFit/>
            </a:bodyPr>
            <a:lstStyle/>
            <a:p>
              <a:pPr defTabSz="914049">
                <a:defRPr/>
              </a:pPr>
              <a:r>
                <a:rPr lang="en-US"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DC/OS</a:t>
              </a:r>
            </a:p>
          </p:txBody>
        </p:sp>
      </p:grpSp>
      <p:grpSp>
        <p:nvGrpSpPr>
          <p:cNvPr id="112" name="Group 111"/>
          <p:cNvGrpSpPr/>
          <p:nvPr/>
        </p:nvGrpSpPr>
        <p:grpSpPr>
          <a:xfrm>
            <a:off x="2518681" y="2912199"/>
            <a:ext cx="1339740" cy="1685717"/>
            <a:chOff x="8413698" y="3840929"/>
            <a:chExt cx="1313590" cy="1652814"/>
          </a:xfrm>
        </p:grpSpPr>
        <p:sp>
          <p:nvSpPr>
            <p:cNvPr id="114" name="Rectangle 113"/>
            <p:cNvSpPr/>
            <p:nvPr/>
          </p:nvSpPr>
          <p:spPr>
            <a:xfrm>
              <a:off x="8591219" y="5118897"/>
              <a:ext cx="895005" cy="374846"/>
            </a:xfrm>
            <a:prstGeom prst="rect">
              <a:avLst/>
            </a:prstGeom>
          </p:spPr>
          <p:txBody>
            <a:bodyPr wrap="square">
              <a:spAutoFit/>
            </a:bodyPr>
            <a:lstStyle/>
            <a:p>
              <a:pPr defTabSz="914049">
                <a:defRPr/>
              </a:pPr>
              <a:r>
                <a:rPr lang="en-US"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Swarm</a:t>
              </a:r>
              <a:endParaRPr lang="en-US" sz="1836"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endParaRPr>
            </a:p>
          </p:txBody>
        </p:sp>
        <p:grpSp>
          <p:nvGrpSpPr>
            <p:cNvPr id="115" name="Group 114"/>
            <p:cNvGrpSpPr/>
            <p:nvPr/>
          </p:nvGrpSpPr>
          <p:grpSpPr>
            <a:xfrm>
              <a:off x="8413698" y="3840929"/>
              <a:ext cx="1313590" cy="1193080"/>
              <a:chOff x="8413698" y="3840929"/>
              <a:chExt cx="1313590" cy="1193080"/>
            </a:xfrm>
          </p:grpSpPr>
          <p:pic>
            <p:nvPicPr>
              <p:cNvPr id="117" name="Picture 116"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18" name="Group 117"/>
              <p:cNvGrpSpPr/>
              <p:nvPr/>
            </p:nvGrpSpPr>
            <p:grpSpPr>
              <a:xfrm>
                <a:off x="8413698" y="3840929"/>
                <a:ext cx="1313590" cy="1193080"/>
                <a:chOff x="6559966" y="3839752"/>
                <a:chExt cx="1313590" cy="1193080"/>
              </a:xfrm>
            </p:grpSpPr>
            <p:sp>
              <p:nvSpPr>
                <p:cNvPr id="12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chemeClr val="accent1"/>
                    </a:solidFill>
                    <a:latin typeface="Segoe UI"/>
                  </a:endParaRPr>
                </a:p>
              </p:txBody>
            </p:sp>
            <p:sp>
              <p:nvSpPr>
                <p:cNvPr id="12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chemeClr val="accent1"/>
                    </a:solidFill>
                    <a:latin typeface="Segoe UI"/>
                  </a:endParaRPr>
                </a:p>
              </p:txBody>
            </p:sp>
          </p:grpSp>
        </p:grpSp>
      </p:grpSp>
      <p:grpSp>
        <p:nvGrpSpPr>
          <p:cNvPr id="123" name="Group 122"/>
          <p:cNvGrpSpPr/>
          <p:nvPr/>
        </p:nvGrpSpPr>
        <p:grpSpPr>
          <a:xfrm>
            <a:off x="1537538" y="4691080"/>
            <a:ext cx="1407251" cy="1684477"/>
            <a:chOff x="10142652" y="3842145"/>
            <a:chExt cx="1379783" cy="1651598"/>
          </a:xfrm>
        </p:grpSpPr>
        <p:sp>
          <p:nvSpPr>
            <p:cNvPr id="124" name="Rectangle 123"/>
            <p:cNvSpPr/>
            <p:nvPr/>
          </p:nvSpPr>
          <p:spPr>
            <a:xfrm>
              <a:off x="10142652" y="5118897"/>
              <a:ext cx="1379783" cy="374846"/>
            </a:xfrm>
            <a:prstGeom prst="rect">
              <a:avLst/>
            </a:prstGeom>
          </p:spPr>
          <p:txBody>
            <a:bodyPr wrap="square">
              <a:spAutoFit/>
            </a:bodyPr>
            <a:lstStyle/>
            <a:p>
              <a:pPr defTabSz="914049">
                <a:defRPr/>
              </a:pPr>
              <a:r>
                <a:rPr lang="en-US"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Kubernetes</a:t>
              </a:r>
            </a:p>
          </p:txBody>
        </p:sp>
        <p:grpSp>
          <p:nvGrpSpPr>
            <p:cNvPr id="126" name="Group 125"/>
            <p:cNvGrpSpPr/>
            <p:nvPr/>
          </p:nvGrpSpPr>
          <p:grpSpPr>
            <a:xfrm>
              <a:off x="10187712" y="3842145"/>
              <a:ext cx="1313590" cy="1193080"/>
              <a:chOff x="10187712" y="3842145"/>
              <a:chExt cx="1313590" cy="1193080"/>
            </a:xfrm>
          </p:grpSpPr>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129" name="Group 128"/>
              <p:cNvGrpSpPr/>
              <p:nvPr/>
            </p:nvGrpSpPr>
            <p:grpSpPr>
              <a:xfrm>
                <a:off x="10187712" y="3842145"/>
                <a:ext cx="1313590" cy="1193080"/>
                <a:chOff x="6559966" y="3839752"/>
                <a:chExt cx="1313590" cy="1193080"/>
              </a:xfrm>
            </p:grpSpPr>
            <p:sp>
              <p:nvSpPr>
                <p:cNvPr id="13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chemeClr val="accent1"/>
                    </a:solidFill>
                    <a:latin typeface="Segoe UI"/>
                  </a:endParaRPr>
                </a:p>
              </p:txBody>
            </p:sp>
            <p:sp>
              <p:nvSpPr>
                <p:cNvPr id="132"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020" kern="0" dirty="0">
                    <a:solidFill>
                      <a:schemeClr val="accent1"/>
                    </a:solidFill>
                    <a:latin typeface="Segoe UI"/>
                  </a:endParaRPr>
                </a:p>
              </p:txBody>
            </p:sp>
          </p:grpSp>
        </p:grpSp>
      </p:grpSp>
      <p:sp>
        <p:nvSpPr>
          <p:cNvPr id="155" name="Freeform 19"/>
          <p:cNvSpPr>
            <a:spLocks noChangeAspect="1" noEditPoints="1"/>
          </p:cNvSpPr>
          <p:nvPr/>
        </p:nvSpPr>
        <p:spPr bwMode="auto">
          <a:xfrm>
            <a:off x="4659381" y="2938402"/>
            <a:ext cx="1110026" cy="91414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14" tIns="91414" rIns="91414" bIns="45706" numCol="1" anchor="t" anchorCtr="0" compatLnSpc="1">
            <a:prstTxWarp prst="textNoShape">
              <a:avLst/>
            </a:prstTxWarp>
          </a:bodyPr>
          <a:lstStyle/>
          <a:p>
            <a:pPr algn="ctr" defTabSz="914049">
              <a:defRPr/>
            </a:pPr>
            <a:r>
              <a:rPr lang="en-US" sz="2400" b="1" kern="0" dirty="0">
                <a:gradFill>
                  <a:gsLst>
                    <a:gs pos="0">
                      <a:srgbClr val="FFFFFF"/>
                    </a:gs>
                    <a:gs pos="100000">
                      <a:srgbClr val="FFFFFF"/>
                    </a:gs>
                  </a:gsLst>
                  <a:lin ang="5400000" scaled="0"/>
                </a:gradFill>
                <a:latin typeface="Segoe UI"/>
              </a:rPr>
              <a:t>&lt;`/&gt;</a:t>
            </a:r>
          </a:p>
        </p:txBody>
      </p:sp>
      <p:sp>
        <p:nvSpPr>
          <p:cNvPr id="158" name="Vertical Scroll 157"/>
          <p:cNvSpPr/>
          <p:nvPr/>
        </p:nvSpPr>
        <p:spPr bwMode="auto">
          <a:xfrm>
            <a:off x="6741988" y="2938402"/>
            <a:ext cx="1059238" cy="914141"/>
          </a:xfrm>
          <a:prstGeom prst="verticalScroll">
            <a:avLst/>
          </a:prstGeom>
          <a:noFill/>
          <a:ln w="57150">
            <a:solidFill>
              <a:schemeClr val="bg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3671" kern="0" dirty="0">
              <a:gradFill>
                <a:gsLst>
                  <a:gs pos="0">
                    <a:srgbClr val="FFFFFF"/>
                  </a:gs>
                  <a:gs pos="100000">
                    <a:srgbClr val="FFFFFF"/>
                  </a:gs>
                </a:gsLst>
                <a:lin ang="5400000" scaled="0"/>
              </a:gradFill>
            </a:endParaRPr>
          </a:p>
        </p:txBody>
      </p:sp>
      <p:sp>
        <p:nvSpPr>
          <p:cNvPr id="159" name="TextBox 158"/>
          <p:cNvSpPr txBox="1"/>
          <p:nvPr/>
        </p:nvSpPr>
        <p:spPr>
          <a:xfrm>
            <a:off x="6486002" y="4001800"/>
            <a:ext cx="1571210" cy="313904"/>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latin typeface="Segoe UI" panose="020B0502040204020203" pitchFamily="34" charset="0"/>
                <a:cs typeface="Segoe UI" panose="020B0502040204020203" pitchFamily="34" charset="0"/>
              </a:rPr>
              <a:t>ARM templates</a:t>
            </a:r>
          </a:p>
        </p:txBody>
      </p:sp>
      <p:sp>
        <p:nvSpPr>
          <p:cNvPr id="162" name="Freeform 161"/>
          <p:cNvSpPr>
            <a:spLocks noChangeAspect="1"/>
          </p:cNvSpPr>
          <p:nvPr/>
        </p:nvSpPr>
        <p:spPr bwMode="black">
          <a:xfrm>
            <a:off x="5680730" y="4851669"/>
            <a:ext cx="1227345" cy="965917"/>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63" name="TextBox 162"/>
          <p:cNvSpPr txBox="1"/>
          <p:nvPr/>
        </p:nvSpPr>
        <p:spPr>
          <a:xfrm>
            <a:off x="5648258" y="5947282"/>
            <a:ext cx="1292289" cy="313904"/>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latin typeface="Segoe UI" panose="020B0502040204020203" pitchFamily="34" charset="0"/>
                <a:cs typeface="Segoe UI" panose="020B0502040204020203" pitchFamily="34" charset="0"/>
              </a:rPr>
              <a:t>Azure Portal</a:t>
            </a:r>
          </a:p>
        </p:txBody>
      </p:sp>
      <p:sp>
        <p:nvSpPr>
          <p:cNvPr id="164" name="TextBox 163"/>
          <p:cNvSpPr txBox="1"/>
          <p:nvPr/>
        </p:nvSpPr>
        <p:spPr>
          <a:xfrm>
            <a:off x="4515351" y="3970603"/>
            <a:ext cx="1398086" cy="535503"/>
          </a:xfrm>
          <a:prstGeom prst="rect">
            <a:avLst/>
          </a:prstGeom>
          <a:noFill/>
        </p:spPr>
        <p:txBody>
          <a:bodyPr wrap="none" lIns="91414" tIns="45706" rIns="91414" bIns="45706"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049">
              <a:defRPr/>
            </a:pPr>
            <a:r>
              <a:rPr lang="en-US" sz="1600" kern="0" dirty="0">
                <a:latin typeface="Segoe UI" panose="020B0502040204020203" pitchFamily="34" charset="0"/>
                <a:cs typeface="Segoe UI" panose="020B0502040204020203" pitchFamily="34" charset="0"/>
              </a:rPr>
              <a:t>Command </a:t>
            </a:r>
            <a:br>
              <a:rPr lang="en-US" sz="1600" kern="0" dirty="0">
                <a:latin typeface="Segoe UI" panose="020B0502040204020203" pitchFamily="34" charset="0"/>
                <a:cs typeface="Segoe UI" panose="020B0502040204020203" pitchFamily="34" charset="0"/>
              </a:rPr>
            </a:br>
            <a:r>
              <a:rPr lang="en-US" sz="1600" kern="0" dirty="0">
                <a:latin typeface="Segoe UI" panose="020B0502040204020203" pitchFamily="34" charset="0"/>
                <a:cs typeface="Segoe UI" panose="020B0502040204020203" pitchFamily="34" charset="0"/>
              </a:rPr>
              <a:t>Line Interface</a:t>
            </a:r>
          </a:p>
        </p:txBody>
      </p:sp>
      <p:pic>
        <p:nvPicPr>
          <p:cNvPr id="4" name="Picture 3"/>
          <p:cNvPicPr>
            <a:picLocks noChangeAspect="1"/>
          </p:cNvPicPr>
          <p:nvPr/>
        </p:nvPicPr>
        <p:blipFill>
          <a:blip r:embed="rId6"/>
          <a:stretch>
            <a:fillRect/>
          </a:stretch>
        </p:blipFill>
        <p:spPr>
          <a:xfrm>
            <a:off x="115812" y="113693"/>
            <a:ext cx="1338980" cy="1378621"/>
          </a:xfrm>
          <a:prstGeom prst="rect">
            <a:avLst/>
          </a:prstGeom>
        </p:spPr>
      </p:pic>
      <p:pic>
        <p:nvPicPr>
          <p:cNvPr id="165" name="Picture 164"/>
          <p:cNvPicPr>
            <a:picLocks noChangeAspect="1"/>
          </p:cNvPicPr>
          <p:nvPr/>
        </p:nvPicPr>
        <p:blipFill rotWithShape="1">
          <a:blip r:embed="rId7"/>
          <a:srcRect l="-2910"/>
          <a:stretch/>
        </p:blipFill>
        <p:spPr>
          <a:xfrm>
            <a:off x="8572783" y="2794521"/>
            <a:ext cx="1324129" cy="1108882"/>
          </a:xfrm>
          <a:prstGeom prst="rect">
            <a:avLst/>
          </a:prstGeom>
        </p:spPr>
      </p:pic>
      <p:sp>
        <p:nvSpPr>
          <p:cNvPr id="5" name="TextBox 4"/>
          <p:cNvSpPr txBox="1"/>
          <p:nvPr/>
        </p:nvSpPr>
        <p:spPr>
          <a:xfrm>
            <a:off x="12343304" y="2739522"/>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sp>
        <p:nvSpPr>
          <p:cNvPr id="166" name="TextBox 165"/>
          <p:cNvSpPr txBox="1"/>
          <p:nvPr/>
        </p:nvSpPr>
        <p:spPr>
          <a:xfrm>
            <a:off x="8310569" y="4027293"/>
            <a:ext cx="1848557" cy="313918"/>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0">
                      <a:srgbClr val="FFFFFF"/>
                    </a:gs>
                    <a:gs pos="100000">
                      <a:srgbClr val="FFFFFF"/>
                    </a:gs>
                  </a:gsLst>
                  <a:lin ang="5400000" scaled="1"/>
                </a:gradFill>
                <a:latin typeface="Segoe UI"/>
              </a:rPr>
              <a:t>Container Registry</a:t>
            </a:r>
          </a:p>
        </p:txBody>
      </p:sp>
      <p:sp>
        <p:nvSpPr>
          <p:cNvPr id="167" name="Freeform 166"/>
          <p:cNvSpPr>
            <a:spLocks noChangeAspect="1"/>
          </p:cNvSpPr>
          <p:nvPr/>
        </p:nvSpPr>
        <p:spPr bwMode="black">
          <a:xfrm>
            <a:off x="10540357" y="2739522"/>
            <a:ext cx="1097198" cy="1074340"/>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69" name="TextBox 168"/>
          <p:cNvSpPr txBox="1"/>
          <p:nvPr/>
        </p:nvSpPr>
        <p:spPr>
          <a:xfrm>
            <a:off x="10488484" y="4005062"/>
            <a:ext cx="1200944"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0">
                      <a:srgbClr val="FFFFFF"/>
                    </a:gs>
                    <a:gs pos="100000">
                      <a:srgbClr val="FFFFFF"/>
                    </a:gs>
                  </a:gsLst>
                  <a:lin ang="5400000" scaled="1"/>
                </a:gradFill>
                <a:latin typeface="Segoe UI"/>
              </a:rPr>
              <a:t>Container</a:t>
            </a:r>
          </a:p>
          <a:p>
            <a:pPr algn="ctr" defTabSz="913489">
              <a:lnSpc>
                <a:spcPct val="90000"/>
              </a:lnSpc>
              <a:defRPr/>
            </a:pPr>
            <a:r>
              <a:rPr lang="en-US" sz="1600" kern="0" dirty="0">
                <a:gradFill>
                  <a:gsLst>
                    <a:gs pos="0">
                      <a:srgbClr val="FFFFFF"/>
                    </a:gs>
                    <a:gs pos="100000">
                      <a:srgbClr val="FFFFFF"/>
                    </a:gs>
                  </a:gsLst>
                  <a:lin ang="5400000" scaled="1"/>
                </a:gradFill>
                <a:latin typeface="Segoe UI"/>
              </a:rPr>
              <a:t>Monitoring</a:t>
            </a:r>
          </a:p>
        </p:txBody>
      </p:sp>
      <p:sp>
        <p:nvSpPr>
          <p:cNvPr id="170" name="Freeform 169"/>
          <p:cNvSpPr>
            <a:spLocks noChangeAspect="1" noEditPoints="1"/>
          </p:cNvSpPr>
          <p:nvPr/>
        </p:nvSpPr>
        <p:spPr bwMode="black">
          <a:xfrm>
            <a:off x="8580437" y="4822250"/>
            <a:ext cx="636063" cy="63348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dirty="0"/>
          </a:p>
        </p:txBody>
      </p:sp>
      <p:pic>
        <p:nvPicPr>
          <p:cNvPr id="8" name="Picture 7"/>
          <p:cNvPicPr>
            <a:picLocks noChangeAspect="1"/>
          </p:cNvPicPr>
          <p:nvPr/>
        </p:nvPicPr>
        <p:blipFill>
          <a:blip r:embed="rId8"/>
          <a:stretch>
            <a:fillRect/>
          </a:stretch>
        </p:blipFill>
        <p:spPr>
          <a:xfrm>
            <a:off x="9377446" y="4741013"/>
            <a:ext cx="750397" cy="826126"/>
          </a:xfrm>
          <a:prstGeom prst="rect">
            <a:avLst/>
          </a:prstGeom>
        </p:spPr>
      </p:pic>
      <p:sp>
        <p:nvSpPr>
          <p:cNvPr id="171" name="TextBox 170"/>
          <p:cNvSpPr txBox="1"/>
          <p:nvPr/>
        </p:nvSpPr>
        <p:spPr>
          <a:xfrm>
            <a:off x="8395528" y="5626450"/>
            <a:ext cx="1678638"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0">
                      <a:srgbClr val="FFFFFF"/>
                    </a:gs>
                    <a:gs pos="100000">
                      <a:srgbClr val="FFFFFF"/>
                    </a:gs>
                  </a:gsLst>
                  <a:lin ang="5400000" scaled="1"/>
                </a:gradFill>
                <a:latin typeface="Segoe UI"/>
              </a:rPr>
              <a:t>Windows &amp;</a:t>
            </a:r>
          </a:p>
          <a:p>
            <a:pPr algn="ctr" defTabSz="913489">
              <a:lnSpc>
                <a:spcPct val="90000"/>
              </a:lnSpc>
              <a:defRPr/>
            </a:pPr>
            <a:r>
              <a:rPr lang="en-US" sz="1600" kern="0" dirty="0">
                <a:gradFill>
                  <a:gsLst>
                    <a:gs pos="0">
                      <a:srgbClr val="FFFFFF"/>
                    </a:gs>
                    <a:gs pos="100000">
                      <a:srgbClr val="FFFFFF"/>
                    </a:gs>
                  </a:gsLst>
                  <a:lin ang="5400000" scaled="1"/>
                </a:gradFill>
                <a:latin typeface="Segoe UI"/>
              </a:rPr>
              <a:t>Linux Containers</a:t>
            </a:r>
          </a:p>
        </p:txBody>
      </p:sp>
      <p:sp>
        <p:nvSpPr>
          <p:cNvPr id="172" name="Freeform 171"/>
          <p:cNvSpPr>
            <a:spLocks noChangeAspect="1"/>
          </p:cNvSpPr>
          <p:nvPr/>
        </p:nvSpPr>
        <p:spPr bwMode="black">
          <a:xfrm>
            <a:off x="10603064" y="4777456"/>
            <a:ext cx="971784" cy="67827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73" name="TextBox 172"/>
          <p:cNvSpPr txBox="1"/>
          <p:nvPr/>
        </p:nvSpPr>
        <p:spPr>
          <a:xfrm>
            <a:off x="10118993" y="5632941"/>
            <a:ext cx="1939927" cy="535517"/>
          </a:xfrm>
          <a:prstGeom prst="rect">
            <a:avLst/>
          </a:prstGeom>
          <a:noFill/>
        </p:spPr>
        <p:txBody>
          <a:bodyPr wrap="none" lIns="91427" tIns="45713" rIns="91427" bIns="45713" rtlCol="0">
            <a:spAutoFit/>
          </a:bodyPr>
          <a:lstStyle/>
          <a:p>
            <a:pPr algn="ctr" defTabSz="913489">
              <a:lnSpc>
                <a:spcPct val="90000"/>
              </a:lnSpc>
              <a:defRPr/>
            </a:pPr>
            <a:r>
              <a:rPr lang="en-US" sz="1600" kern="0" dirty="0">
                <a:gradFill>
                  <a:gsLst>
                    <a:gs pos="0">
                      <a:srgbClr val="FFFFFF"/>
                    </a:gs>
                    <a:gs pos="100000">
                      <a:srgbClr val="FFFFFF"/>
                    </a:gs>
                  </a:gsLst>
                  <a:lin ang="5400000" scaled="1"/>
                </a:gradFill>
                <a:latin typeface="Segoe UI"/>
              </a:rPr>
              <a:t>*Managed disks for</a:t>
            </a:r>
          </a:p>
          <a:p>
            <a:pPr algn="ctr" defTabSz="913489">
              <a:lnSpc>
                <a:spcPct val="90000"/>
              </a:lnSpc>
              <a:defRPr/>
            </a:pPr>
            <a:r>
              <a:rPr lang="en-US" sz="1600" kern="0" dirty="0">
                <a:gradFill>
                  <a:gsLst>
                    <a:gs pos="0">
                      <a:srgbClr val="FFFFFF"/>
                    </a:gs>
                    <a:gs pos="100000">
                      <a:srgbClr val="FFFFFF"/>
                    </a:gs>
                  </a:gsLst>
                  <a:lin ang="5400000" scaled="1"/>
                </a:gradFill>
                <a:latin typeface="Segoe UI"/>
              </a:rPr>
              <a:t>persistent storage</a:t>
            </a:r>
          </a:p>
        </p:txBody>
      </p:sp>
    </p:spTree>
    <p:extLst>
      <p:ext uri="{BB962C8B-B14F-4D97-AF65-F5344CB8AC3E}">
        <p14:creationId xmlns:p14="http://schemas.microsoft.com/office/powerpoint/2010/main" val="13014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1812" y="992"/>
            <a:ext cx="5951417" cy="699353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 name="Content Placeholder 2"/>
          <p:cNvSpPr txBox="1">
            <a:spLocks/>
          </p:cNvSpPr>
          <p:nvPr/>
        </p:nvSpPr>
        <p:spPr>
          <a:xfrm>
            <a:off x="255987" y="2116408"/>
            <a:ext cx="5226747" cy="5223268"/>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1198"/>
              </a:spcBef>
              <a:buClrTx/>
              <a:buFont typeface="Wingdings" charset="2"/>
              <a:buChar char="ü"/>
              <a:defRPr/>
            </a:pPr>
            <a:r>
              <a:rPr lang="en-US" sz="2800" dirty="0">
                <a:solidFill>
                  <a:schemeClr val="bg1"/>
                </a:solidFill>
                <a:latin typeface="+mn-lt"/>
              </a:rPr>
              <a:t>Simplest way to deploy your container orchestration environment on Azure</a:t>
            </a:r>
          </a:p>
          <a:p>
            <a:pPr marL="342834" indent="-342834" defTabSz="932563">
              <a:spcBef>
                <a:spcPts val="1198"/>
              </a:spcBef>
              <a:buClrTx/>
              <a:buFont typeface="Wingdings" charset="2"/>
              <a:buChar char="ü"/>
              <a:defRPr/>
            </a:pPr>
            <a:r>
              <a:rPr lang="en-US" sz="2800" dirty="0">
                <a:solidFill>
                  <a:schemeClr val="bg1"/>
                </a:solidFill>
                <a:latin typeface="+mn-lt"/>
              </a:rPr>
              <a:t>Agile, flexible, and provides choice of orchestrator</a:t>
            </a:r>
          </a:p>
          <a:p>
            <a:pPr marL="342834" indent="-342834" defTabSz="932563">
              <a:spcBef>
                <a:spcPts val="1198"/>
              </a:spcBef>
              <a:buClrTx/>
              <a:buFont typeface="Wingdings" charset="2"/>
              <a:buChar char="ü"/>
              <a:defRPr/>
            </a:pPr>
            <a:r>
              <a:rPr lang="en-US" sz="2800" dirty="0">
                <a:solidFill>
                  <a:schemeClr val="bg1"/>
                </a:solidFill>
                <a:latin typeface="+mn-lt"/>
              </a:rPr>
              <a:t>Open source templates for provisioning your environment</a:t>
            </a:r>
          </a:p>
          <a:p>
            <a:pPr marL="342834" indent="-342834" defTabSz="932563">
              <a:spcBef>
                <a:spcPts val="1198"/>
              </a:spcBef>
              <a:buClrTx/>
              <a:buFont typeface="Wingdings" charset="2"/>
              <a:buChar char="ü"/>
              <a:defRPr/>
            </a:pPr>
            <a:r>
              <a:rPr lang="en-US" sz="2800" dirty="0">
                <a:solidFill>
                  <a:schemeClr val="bg1"/>
                </a:solidFill>
                <a:latin typeface="+mn-lt"/>
              </a:rPr>
              <a:t>Easy ramp up to an optimized enterprise grade container management</a:t>
            </a:r>
          </a:p>
          <a:p>
            <a:pPr marL="342834" indent="-342834" defTabSz="932563">
              <a:spcBef>
                <a:spcPts val="1198"/>
              </a:spcBef>
              <a:buClrTx/>
              <a:buFont typeface="Wingdings" charset="2"/>
              <a:buChar char="ü"/>
              <a:defRPr/>
            </a:pPr>
            <a:endParaRPr lang="en-US" sz="2800" dirty="0">
              <a:gradFill>
                <a:gsLst>
                  <a:gs pos="1250">
                    <a:srgbClr val="FFFFFF"/>
                  </a:gs>
                  <a:gs pos="100000">
                    <a:srgbClr val="FFFFFF"/>
                  </a:gs>
                </a:gsLst>
                <a:lin ang="5400000" scaled="0"/>
              </a:gradFill>
              <a:latin typeface="Segoe UI"/>
            </a:endParaRPr>
          </a:p>
        </p:txBody>
      </p:sp>
      <p:sp>
        <p:nvSpPr>
          <p:cNvPr id="5" name="Title 1"/>
          <p:cNvSpPr txBox="1">
            <a:spLocks/>
          </p:cNvSpPr>
          <p:nvPr/>
        </p:nvSpPr>
        <p:spPr>
          <a:xfrm>
            <a:off x="304022" y="119403"/>
            <a:ext cx="5229003" cy="1641010"/>
          </a:xfrm>
          <a:prstGeom prst="rect">
            <a:avLst/>
          </a:prstGeom>
        </p:spPr>
        <p:txBody>
          <a:bodyPr vert="horz" wrap="square" lIns="182828" tIns="146262" rIns="182828" bIns="14626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i="1" dirty="0">
                <a:solidFill>
                  <a:schemeClr val="bg1"/>
                </a:solidFill>
              </a:rPr>
              <a:t>Azure Container Service: the cloud’s most open option for containers</a:t>
            </a:r>
          </a:p>
        </p:txBody>
      </p:sp>
      <p:sp>
        <p:nvSpPr>
          <p:cNvPr id="39" name="Rectangle 38"/>
          <p:cNvSpPr/>
          <p:nvPr/>
        </p:nvSpPr>
        <p:spPr>
          <a:xfrm>
            <a:off x="6605465" y="1373310"/>
            <a:ext cx="1098990" cy="542399"/>
          </a:xfrm>
          <a:prstGeom prst="rect">
            <a:avLst/>
          </a:prstGeom>
        </p:spPr>
        <p:txBody>
          <a:bodyPr wrap="none">
            <a:spAutoFit/>
          </a:bodyPr>
          <a:lstStyle/>
          <a:p>
            <a:pPr defTabSz="914049">
              <a:defRPr/>
            </a:pPr>
            <a:r>
              <a:rPr lang="en-US" sz="2856" kern="0" dirty="0">
                <a:solidFill>
                  <a:schemeClr val="bg2"/>
                </a:solidFill>
                <a:latin typeface="Segoe UI Semibold" panose="020B0702040204020203" pitchFamily="34" charset="0"/>
                <a:cs typeface="Segoe UI Semibold" panose="020B0702040204020203" pitchFamily="34" charset="0"/>
              </a:rPr>
              <a:t>Azure</a:t>
            </a:r>
            <a:endParaRPr lang="en-US" sz="2856" kern="0" dirty="0">
              <a:solidFill>
                <a:schemeClr val="bg2"/>
              </a:solidFill>
              <a:latin typeface="Segoe UI"/>
            </a:endParaRPr>
          </a:p>
        </p:txBody>
      </p:sp>
      <p:grpSp>
        <p:nvGrpSpPr>
          <p:cNvPr id="36" name="Group 35"/>
          <p:cNvGrpSpPr/>
          <p:nvPr/>
        </p:nvGrpSpPr>
        <p:grpSpPr>
          <a:xfrm>
            <a:off x="6739759" y="4154077"/>
            <a:ext cx="1313590" cy="1648477"/>
            <a:chOff x="6389447" y="3839752"/>
            <a:chExt cx="1313590" cy="1648477"/>
          </a:xfrm>
        </p:grpSpPr>
        <p:grpSp>
          <p:nvGrpSpPr>
            <p:cNvPr id="37" name="Group 36"/>
            <p:cNvGrpSpPr/>
            <p:nvPr/>
          </p:nvGrpSpPr>
          <p:grpSpPr>
            <a:xfrm>
              <a:off x="6389447" y="3839752"/>
              <a:ext cx="1313590" cy="1193080"/>
              <a:chOff x="6559966" y="3839752"/>
              <a:chExt cx="1313590" cy="1193080"/>
            </a:xfrm>
          </p:grpSpPr>
          <p:sp>
            <p:nvSpPr>
              <p:cNvPr id="42"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ndParaRPr>
              </a:p>
            </p:txBody>
          </p:sp>
          <p:sp>
            <p:nvSpPr>
              <p:cNvPr id="48"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ndParaRPr>
              </a:p>
            </p:txBody>
          </p:sp>
          <p:pic>
            <p:nvPicPr>
              <p:cNvPr id="53"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770934" y="3874537"/>
                <a:ext cx="951452" cy="1106916"/>
              </a:xfrm>
              <a:prstGeom prst="rect">
                <a:avLst/>
              </a:prstGeom>
              <a:extLst>
                <a:ext uri="{909E8E84-426E-40DD-AFC4-6F175D3DCCD1}">
                  <a14:hiddenFill xmlns:a14="http://schemas.microsoft.com/office/drawing/2010/main">
                    <a:solidFill>
                      <a:srgbClr val="FFFFFF"/>
                    </a:solidFill>
                  </a14:hiddenFill>
                </a:ext>
              </a:extLst>
            </p:spPr>
          </p:pic>
        </p:grpSp>
        <p:sp>
          <p:nvSpPr>
            <p:cNvPr id="41" name="Rectangle 40"/>
            <p:cNvSpPr/>
            <p:nvPr/>
          </p:nvSpPr>
          <p:spPr>
            <a:xfrm>
              <a:off x="6599518" y="5118897"/>
              <a:ext cx="895005"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DC/OS</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grpSp>
      <p:pic>
        <p:nvPicPr>
          <p:cNvPr id="57" name="Picture 56"/>
          <p:cNvPicPr>
            <a:picLocks noChangeAspect="1"/>
          </p:cNvPicPr>
          <p:nvPr/>
        </p:nvPicPr>
        <p:blipFill rotWithShape="1">
          <a:blip r:embed="rId4"/>
          <a:srcRect l="-2910"/>
          <a:stretch/>
        </p:blipFill>
        <p:spPr>
          <a:xfrm>
            <a:off x="7367667" y="1088958"/>
            <a:ext cx="2820046" cy="2361627"/>
          </a:xfrm>
          <a:prstGeom prst="rect">
            <a:avLst/>
          </a:prstGeom>
        </p:spPr>
      </p:pic>
      <p:sp>
        <p:nvSpPr>
          <p:cNvPr id="62" name="Rectangle 61"/>
          <p:cNvSpPr/>
          <p:nvPr/>
        </p:nvSpPr>
        <p:spPr>
          <a:xfrm>
            <a:off x="7327612" y="435359"/>
            <a:ext cx="3477234" cy="492443"/>
          </a:xfrm>
          <a:prstGeom prst="rect">
            <a:avLst/>
          </a:prstGeom>
        </p:spPr>
        <p:txBody>
          <a:bodyPr wrap="non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chemeClr val="bg2">
                    <a:lumMod val="10000"/>
                  </a:schemeClr>
                </a:solidFill>
                <a:effectLst/>
                <a:uLnTx/>
                <a:uFillTx/>
                <a:latin typeface="Segoe UI Semibold" panose="020B0702040204020203" pitchFamily="34" charset="0"/>
                <a:cs typeface="Segoe UI Semibold" panose="020B0702040204020203" pitchFamily="34" charset="0"/>
              </a:rPr>
              <a:t>Azure Container</a:t>
            </a:r>
            <a:r>
              <a:rPr kumimoji="0" lang="en-US" sz="2600" b="0" i="0" u="none" strike="noStrike" kern="0" cap="none" spc="0" normalizeH="0" noProof="0" dirty="0">
                <a:ln>
                  <a:noFill/>
                </a:ln>
                <a:solidFill>
                  <a:schemeClr val="bg2">
                    <a:lumMod val="10000"/>
                  </a:schemeClr>
                </a:solidFill>
                <a:effectLst/>
                <a:uLnTx/>
                <a:uFillTx/>
                <a:latin typeface="Segoe UI Semibold" panose="020B0702040204020203" pitchFamily="34" charset="0"/>
                <a:cs typeface="Segoe UI Semibold" panose="020B0702040204020203" pitchFamily="34" charset="0"/>
              </a:rPr>
              <a:t> Service</a:t>
            </a:r>
            <a:endParaRPr kumimoji="0" lang="en-US" sz="2600" b="0" i="0" u="none" strike="noStrike" kern="0" cap="none" spc="0" normalizeH="0" baseline="0" noProof="0" dirty="0">
              <a:ln>
                <a:noFill/>
              </a:ln>
              <a:solidFill>
                <a:schemeClr val="bg2">
                  <a:lumMod val="10000"/>
                </a:schemeClr>
              </a:solidFill>
              <a:effectLst/>
              <a:uLnTx/>
              <a:uFillTx/>
              <a:latin typeface="Segoe UI"/>
            </a:endParaRPr>
          </a:p>
        </p:txBody>
      </p:sp>
      <p:grpSp>
        <p:nvGrpSpPr>
          <p:cNvPr id="64" name="Group 63"/>
          <p:cNvGrpSpPr/>
          <p:nvPr/>
        </p:nvGrpSpPr>
        <p:grpSpPr>
          <a:xfrm>
            <a:off x="8441206" y="4155254"/>
            <a:ext cx="1313590" cy="1647300"/>
            <a:chOff x="8413698" y="3840929"/>
            <a:chExt cx="1313590" cy="1647300"/>
          </a:xfrm>
        </p:grpSpPr>
        <p:sp>
          <p:nvSpPr>
            <p:cNvPr id="65" name="Rectangle 64"/>
            <p:cNvSpPr/>
            <p:nvPr/>
          </p:nvSpPr>
          <p:spPr>
            <a:xfrm>
              <a:off x="8591219" y="5118897"/>
              <a:ext cx="895005"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Swarm</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grpSp>
          <p:nvGrpSpPr>
            <p:cNvPr id="66" name="Group 65"/>
            <p:cNvGrpSpPr/>
            <p:nvPr/>
          </p:nvGrpSpPr>
          <p:grpSpPr>
            <a:xfrm>
              <a:off x="8413698" y="3840929"/>
              <a:ext cx="1313590" cy="1193080"/>
              <a:chOff x="8413698" y="3840929"/>
              <a:chExt cx="1313590" cy="1193080"/>
            </a:xfrm>
          </p:grpSpPr>
          <p:pic>
            <p:nvPicPr>
              <p:cNvPr id="67" name="Picture 10"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68" name="Group 67"/>
              <p:cNvGrpSpPr/>
              <p:nvPr/>
            </p:nvGrpSpPr>
            <p:grpSpPr>
              <a:xfrm>
                <a:off x="8413698" y="3840929"/>
                <a:ext cx="1313590" cy="1193080"/>
                <a:chOff x="6559966" y="3839752"/>
                <a:chExt cx="1313590" cy="1193080"/>
              </a:xfrm>
            </p:grpSpPr>
            <p:sp>
              <p:nvSpPr>
                <p:cNvPr id="69"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ndParaRPr>
                </a:p>
              </p:txBody>
            </p:sp>
            <p:sp>
              <p:nvSpPr>
                <p:cNvPr id="70"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ndParaRPr>
                </a:p>
              </p:txBody>
            </p:sp>
          </p:grpSp>
        </p:grpSp>
      </p:grpSp>
      <p:grpSp>
        <p:nvGrpSpPr>
          <p:cNvPr id="71" name="Group 70"/>
          <p:cNvGrpSpPr/>
          <p:nvPr/>
        </p:nvGrpSpPr>
        <p:grpSpPr>
          <a:xfrm>
            <a:off x="10142652" y="4156470"/>
            <a:ext cx="1379783" cy="1646084"/>
            <a:chOff x="10142652" y="3842145"/>
            <a:chExt cx="1379783" cy="1646084"/>
          </a:xfrm>
        </p:grpSpPr>
        <p:sp>
          <p:nvSpPr>
            <p:cNvPr id="72" name="Rectangle 71"/>
            <p:cNvSpPr/>
            <p:nvPr/>
          </p:nvSpPr>
          <p:spPr>
            <a:xfrm>
              <a:off x="10142652" y="5118897"/>
              <a:ext cx="1379783" cy="369332"/>
            </a:xfrm>
            <a:prstGeom prst="rect">
              <a:avLst/>
            </a:prstGeom>
          </p:spPr>
          <p:txBody>
            <a:bodyPr wrap="square">
              <a:spAutoFit/>
            </a:bodyPr>
            <a:lstStyle/>
            <a:p>
              <a:pPr lvl="0" defTabSz="896214">
                <a:defRPr/>
              </a:pPr>
              <a:r>
                <a:rPr lang="en-US" kern="0" dirty="0">
                  <a:solidFill>
                    <a:schemeClr val="bg1">
                      <a:lumMod val="50000"/>
                    </a:schemeClr>
                  </a:solidFill>
                  <a:latin typeface="Segoe UI Semibold" panose="020B0702040204020203" pitchFamily="34" charset="0"/>
                  <a:cs typeface="Segoe UI Semibold" panose="020B0702040204020203" pitchFamily="34" charset="0"/>
                </a:rPr>
                <a:t>Kubernetes</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grpSp>
          <p:nvGrpSpPr>
            <p:cNvPr id="73" name="Group 72"/>
            <p:cNvGrpSpPr/>
            <p:nvPr/>
          </p:nvGrpSpPr>
          <p:grpSpPr>
            <a:xfrm>
              <a:off x="10187712" y="3842145"/>
              <a:ext cx="1313590" cy="1193080"/>
              <a:chOff x="10187712" y="3842145"/>
              <a:chExt cx="1313590" cy="1193080"/>
            </a:xfrm>
          </p:grpSpPr>
          <p:pic>
            <p:nvPicPr>
              <p:cNvPr id="74"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75" name="Group 74"/>
              <p:cNvGrpSpPr/>
              <p:nvPr/>
            </p:nvGrpSpPr>
            <p:grpSpPr>
              <a:xfrm>
                <a:off x="10187712" y="3842145"/>
                <a:ext cx="1313590" cy="1193080"/>
                <a:chOff x="6559966" y="3839752"/>
                <a:chExt cx="1313590" cy="1193080"/>
              </a:xfrm>
            </p:grpSpPr>
            <p:sp>
              <p:nvSpPr>
                <p:cNvPr id="76"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ndParaRPr>
                </a:p>
              </p:txBody>
            </p:sp>
            <p:sp>
              <p:nvSpPr>
                <p:cNvPr id="77"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accent1"/>
                    </a:solidFill>
                    <a:effectLst/>
                    <a:uLnTx/>
                    <a:uFillTx/>
                    <a:latin typeface="Segoe UI"/>
                  </a:endParaRPr>
                </a:p>
              </p:txBody>
            </p:sp>
          </p:grpSp>
        </p:grpSp>
      </p:grpSp>
      <p:grpSp>
        <p:nvGrpSpPr>
          <p:cNvPr id="78" name="Group 77"/>
          <p:cNvGrpSpPr/>
          <p:nvPr/>
        </p:nvGrpSpPr>
        <p:grpSpPr>
          <a:xfrm>
            <a:off x="7367667" y="3498850"/>
            <a:ext cx="3463026" cy="690013"/>
            <a:chOff x="7367667" y="3498850"/>
            <a:chExt cx="3463026" cy="690013"/>
          </a:xfrm>
        </p:grpSpPr>
        <p:grpSp>
          <p:nvGrpSpPr>
            <p:cNvPr id="79" name="Group 78"/>
            <p:cNvGrpSpPr/>
            <p:nvPr/>
          </p:nvGrpSpPr>
          <p:grpSpPr>
            <a:xfrm>
              <a:off x="7409313" y="3498850"/>
              <a:ext cx="3421380" cy="690013"/>
              <a:chOff x="7409313" y="3232185"/>
              <a:chExt cx="3421380" cy="956679"/>
            </a:xfrm>
          </p:grpSpPr>
          <p:cxnSp>
            <p:nvCxnSpPr>
              <p:cNvPr id="81" name="Straight Connector 80"/>
              <p:cNvCxnSpPr/>
              <p:nvPr/>
            </p:nvCxnSpPr>
            <p:spPr>
              <a:xfrm flipV="1">
                <a:off x="7409313" y="3581797"/>
                <a:ext cx="0" cy="607065"/>
              </a:xfrm>
              <a:prstGeom prst="line">
                <a:avLst/>
              </a:prstGeom>
              <a:ln w="3810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9107960" y="3232185"/>
                <a:ext cx="0" cy="956679"/>
              </a:xfrm>
              <a:prstGeom prst="line">
                <a:avLst/>
              </a:prstGeom>
              <a:ln w="3810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0830693" y="3581797"/>
                <a:ext cx="0" cy="607065"/>
              </a:xfrm>
              <a:prstGeom prst="line">
                <a:avLst/>
              </a:prstGeom>
              <a:ln w="3810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0" name="Straight Connector 79"/>
            <p:cNvCxnSpPr/>
            <p:nvPr/>
          </p:nvCxnSpPr>
          <p:spPr>
            <a:xfrm>
              <a:off x="7367667" y="3761594"/>
              <a:ext cx="3457575" cy="0"/>
            </a:xfrm>
            <a:prstGeom prst="line">
              <a:avLst/>
            </a:prstGeom>
            <a:ln w="3810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52452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1368702"/>
              </p:ext>
            </p:extLst>
          </p:nvPr>
        </p:nvGraphicFramePr>
        <p:xfrm>
          <a:off x="1016000" y="1241600"/>
          <a:ext cx="10642600" cy="570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275482" y="1179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000" dirty="0"/>
              <a:t>How do you deploy Azure Container Service?</a:t>
            </a:r>
          </a:p>
        </p:txBody>
      </p:sp>
    </p:spTree>
    <p:extLst>
      <p:ext uri="{BB962C8B-B14F-4D97-AF65-F5344CB8AC3E}">
        <p14:creationId xmlns:p14="http://schemas.microsoft.com/office/powerpoint/2010/main" val="43722141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2"/>
            <a:ext cx="10972800" cy="1181862"/>
          </a:xfrm>
        </p:spPr>
        <p:txBody>
          <a:bodyPr/>
          <a:lstStyle/>
          <a:p>
            <a:r>
              <a:rPr lang="en-US" dirty="0"/>
              <a:t>Azure App Service</a:t>
            </a:r>
          </a:p>
        </p:txBody>
      </p:sp>
      <p:grpSp>
        <p:nvGrpSpPr>
          <p:cNvPr id="4" name="Group 3"/>
          <p:cNvGrpSpPr>
            <a:grpSpLocks noChangeAspect="1"/>
          </p:cNvGrpSpPr>
          <p:nvPr/>
        </p:nvGrpSpPr>
        <p:grpSpPr>
          <a:xfrm>
            <a:off x="283152" y="2345517"/>
            <a:ext cx="745548" cy="742151"/>
            <a:chOff x="827088" y="-3463925"/>
            <a:chExt cx="3833812" cy="3816350"/>
          </a:xfrm>
        </p:grpSpPr>
        <p:sp>
          <p:nvSpPr>
            <p:cNvPr id="5"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8"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9"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0"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1"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2"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13"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109196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819100" y="1211263"/>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Introduction to Containers</a:t>
            </a:r>
          </a:p>
        </p:txBody>
      </p:sp>
      <p:sp>
        <p:nvSpPr>
          <p:cNvPr id="13" name="Text Placeholder 1"/>
          <p:cNvSpPr txBox="1">
            <a:spLocks/>
          </p:cNvSpPr>
          <p:nvPr/>
        </p:nvSpPr>
        <p:spPr>
          <a:xfrm>
            <a:off x="819100" y="2011059"/>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What are containers and why customers are turning to containers</a:t>
            </a:r>
          </a:p>
        </p:txBody>
      </p:sp>
      <p:sp>
        <p:nvSpPr>
          <p:cNvPr id="14" name="Text Placeholder 1"/>
          <p:cNvSpPr txBox="1">
            <a:spLocks/>
          </p:cNvSpPr>
          <p:nvPr/>
        </p:nvSpPr>
        <p:spPr>
          <a:xfrm>
            <a:off x="819100" y="2767355"/>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Container adoption trends</a:t>
            </a:r>
          </a:p>
        </p:txBody>
      </p:sp>
      <p:sp>
        <p:nvSpPr>
          <p:cNvPr id="15" name="Text Placeholder 1"/>
          <p:cNvSpPr txBox="1">
            <a:spLocks/>
          </p:cNvSpPr>
          <p:nvPr/>
        </p:nvSpPr>
        <p:spPr>
          <a:xfrm>
            <a:off x="819100" y="3545401"/>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Microsoft Container Technologies</a:t>
            </a:r>
          </a:p>
        </p:txBody>
      </p:sp>
      <p:sp>
        <p:nvSpPr>
          <p:cNvPr id="16" name="Text Placeholder 1"/>
          <p:cNvSpPr txBox="1">
            <a:spLocks/>
          </p:cNvSpPr>
          <p:nvPr/>
        </p:nvSpPr>
        <p:spPr>
          <a:xfrm>
            <a:off x="819100" y="4323447"/>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Positioning Container Offerings</a:t>
            </a:r>
          </a:p>
        </p:txBody>
      </p:sp>
      <p:sp>
        <p:nvSpPr>
          <p:cNvPr id="17" name="Text Placeholder 1"/>
          <p:cNvSpPr txBox="1">
            <a:spLocks/>
          </p:cNvSpPr>
          <p:nvPr/>
        </p:nvSpPr>
        <p:spPr>
          <a:xfrm>
            <a:off x="819100" y="5101494"/>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References and call to action</a:t>
            </a:r>
          </a:p>
        </p:txBody>
      </p:sp>
      <p:sp>
        <p:nvSpPr>
          <p:cNvPr id="145" name="Rectangle 144"/>
          <p:cNvSpPr/>
          <p:nvPr/>
        </p:nvSpPr>
        <p:spPr bwMode="auto">
          <a:xfrm>
            <a:off x="0" y="1211263"/>
            <a:ext cx="806450" cy="5303837"/>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3" name="Title 2"/>
          <p:cNvSpPr>
            <a:spLocks noGrp="1"/>
          </p:cNvSpPr>
          <p:nvPr>
            <p:ph type="title"/>
          </p:nvPr>
        </p:nvSpPr>
        <p:spPr/>
        <p:txBody>
          <a:bodyPr/>
          <a:lstStyle/>
          <a:p>
            <a:r>
              <a:rPr lang="en-US" dirty="0"/>
              <a:t>Microsoft Container Technologies</a:t>
            </a:r>
          </a:p>
        </p:txBody>
      </p:sp>
      <p:grpSp>
        <p:nvGrpSpPr>
          <p:cNvPr id="68" name="Group 67"/>
          <p:cNvGrpSpPr/>
          <p:nvPr/>
        </p:nvGrpSpPr>
        <p:grpSpPr>
          <a:xfrm>
            <a:off x="457201" y="1210468"/>
            <a:ext cx="640080" cy="640080"/>
            <a:chOff x="495300" y="1103009"/>
            <a:chExt cx="640080" cy="640080"/>
          </a:xfrm>
        </p:grpSpPr>
        <p:sp>
          <p:nvSpPr>
            <p:cNvPr id="6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70" name="Group 69"/>
            <p:cNvGrpSpPr>
              <a:grpSpLocks noChangeAspect="1"/>
            </p:cNvGrpSpPr>
            <p:nvPr/>
          </p:nvGrpSpPr>
          <p:grpSpPr bwMode="auto">
            <a:xfrm>
              <a:off x="695833" y="1222859"/>
              <a:ext cx="239014" cy="400380"/>
              <a:chOff x="73" y="857"/>
              <a:chExt cx="197" cy="330"/>
            </a:xfrm>
            <a:solidFill>
              <a:schemeClr val="bg1"/>
            </a:solidFill>
          </p:grpSpPr>
          <p:sp>
            <p:nvSpPr>
              <p:cNvPr id="7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0" name="Group 109"/>
          <p:cNvGrpSpPr/>
          <p:nvPr/>
        </p:nvGrpSpPr>
        <p:grpSpPr>
          <a:xfrm>
            <a:off x="457201" y="1989309"/>
            <a:ext cx="640080" cy="640080"/>
            <a:chOff x="495300" y="1103009"/>
            <a:chExt cx="640080" cy="640080"/>
          </a:xfrm>
        </p:grpSpPr>
        <p:sp>
          <p:nvSpPr>
            <p:cNvPr id="111"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12" name="Group 111"/>
            <p:cNvGrpSpPr>
              <a:grpSpLocks noChangeAspect="1"/>
            </p:cNvGrpSpPr>
            <p:nvPr/>
          </p:nvGrpSpPr>
          <p:grpSpPr bwMode="auto">
            <a:xfrm>
              <a:off x="695833" y="1222859"/>
              <a:ext cx="239014" cy="400380"/>
              <a:chOff x="73" y="857"/>
              <a:chExt cx="197" cy="330"/>
            </a:xfrm>
            <a:solidFill>
              <a:schemeClr val="bg1"/>
            </a:solidFill>
          </p:grpSpPr>
          <p:sp>
            <p:nvSpPr>
              <p:cNvPr id="113"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p:cNvGrpSpPr/>
          <p:nvPr/>
        </p:nvGrpSpPr>
        <p:grpSpPr>
          <a:xfrm>
            <a:off x="457201" y="2768150"/>
            <a:ext cx="640080" cy="640080"/>
            <a:chOff x="495300" y="1103009"/>
            <a:chExt cx="640080" cy="640080"/>
          </a:xfrm>
        </p:grpSpPr>
        <p:sp>
          <p:nvSpPr>
            <p:cNvPr id="118"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19" name="Group 118"/>
            <p:cNvGrpSpPr>
              <a:grpSpLocks noChangeAspect="1"/>
            </p:cNvGrpSpPr>
            <p:nvPr/>
          </p:nvGrpSpPr>
          <p:grpSpPr bwMode="auto">
            <a:xfrm>
              <a:off x="695833" y="1222859"/>
              <a:ext cx="239014" cy="400380"/>
              <a:chOff x="73" y="857"/>
              <a:chExt cx="197" cy="330"/>
            </a:xfrm>
            <a:solidFill>
              <a:schemeClr val="bg1"/>
            </a:solidFill>
          </p:grpSpPr>
          <p:sp>
            <p:nvSpPr>
              <p:cNvPr id="120"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4" name="Group 123"/>
          <p:cNvGrpSpPr/>
          <p:nvPr/>
        </p:nvGrpSpPr>
        <p:grpSpPr>
          <a:xfrm>
            <a:off x="457201" y="3546991"/>
            <a:ext cx="640080" cy="640080"/>
            <a:chOff x="495300" y="1103009"/>
            <a:chExt cx="640080" cy="640080"/>
          </a:xfrm>
        </p:grpSpPr>
        <p:sp>
          <p:nvSpPr>
            <p:cNvPr id="125"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26" name="Group 125"/>
            <p:cNvGrpSpPr>
              <a:grpSpLocks noChangeAspect="1"/>
            </p:cNvGrpSpPr>
            <p:nvPr/>
          </p:nvGrpSpPr>
          <p:grpSpPr bwMode="auto">
            <a:xfrm>
              <a:off x="695833" y="1222859"/>
              <a:ext cx="239014" cy="400380"/>
              <a:chOff x="73" y="857"/>
              <a:chExt cx="197" cy="330"/>
            </a:xfrm>
            <a:solidFill>
              <a:schemeClr val="bg1"/>
            </a:solidFill>
          </p:grpSpPr>
          <p:sp>
            <p:nvSpPr>
              <p:cNvPr id="127"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1" name="Group 130"/>
          <p:cNvGrpSpPr/>
          <p:nvPr/>
        </p:nvGrpSpPr>
        <p:grpSpPr>
          <a:xfrm>
            <a:off x="457201" y="4325832"/>
            <a:ext cx="640080" cy="640080"/>
            <a:chOff x="495300" y="1103009"/>
            <a:chExt cx="640080" cy="640080"/>
          </a:xfrm>
        </p:grpSpPr>
        <p:sp>
          <p:nvSpPr>
            <p:cNvPr id="132"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33" name="Group 132"/>
            <p:cNvGrpSpPr>
              <a:grpSpLocks noChangeAspect="1"/>
            </p:cNvGrpSpPr>
            <p:nvPr/>
          </p:nvGrpSpPr>
          <p:grpSpPr bwMode="auto">
            <a:xfrm>
              <a:off x="695833" y="1222859"/>
              <a:ext cx="239014" cy="400380"/>
              <a:chOff x="73" y="857"/>
              <a:chExt cx="197" cy="330"/>
            </a:xfrm>
            <a:solidFill>
              <a:schemeClr val="bg1"/>
            </a:solidFill>
          </p:grpSpPr>
          <p:sp>
            <p:nvSpPr>
              <p:cNvPr id="134"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8" name="Group 137"/>
          <p:cNvGrpSpPr/>
          <p:nvPr/>
        </p:nvGrpSpPr>
        <p:grpSpPr>
          <a:xfrm>
            <a:off x="457201" y="5104673"/>
            <a:ext cx="640080" cy="640080"/>
            <a:chOff x="495300" y="1103009"/>
            <a:chExt cx="640080" cy="640080"/>
          </a:xfrm>
        </p:grpSpPr>
        <p:sp>
          <p:nvSpPr>
            <p:cNvPr id="13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40" name="Group 139"/>
            <p:cNvGrpSpPr>
              <a:grpSpLocks noChangeAspect="1"/>
            </p:cNvGrpSpPr>
            <p:nvPr/>
          </p:nvGrpSpPr>
          <p:grpSpPr bwMode="auto">
            <a:xfrm>
              <a:off x="695833" y="1222859"/>
              <a:ext cx="239014" cy="400380"/>
              <a:chOff x="73" y="857"/>
              <a:chExt cx="197" cy="330"/>
            </a:xfrm>
            <a:solidFill>
              <a:schemeClr val="bg1"/>
            </a:solidFill>
          </p:grpSpPr>
          <p:sp>
            <p:nvSpPr>
              <p:cNvPr id="14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34259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fltVal val="0"/>
                                          </p:val>
                                        </p:tav>
                                        <p:tav tm="100000">
                                          <p:val>
                                            <p:strVal val="#ppt_w"/>
                                          </p:val>
                                        </p:tav>
                                      </p:tavLst>
                                    </p:anim>
                                    <p:anim calcmode="lin" valueType="num">
                                      <p:cBhvr>
                                        <p:cTn id="18" dur="500" fill="hold"/>
                                        <p:tgtEl>
                                          <p:spTgt spid="110"/>
                                        </p:tgtEl>
                                        <p:attrNameLst>
                                          <p:attrName>ppt_h</p:attrName>
                                        </p:attrNameLst>
                                      </p:cBhvr>
                                      <p:tavLst>
                                        <p:tav tm="0">
                                          <p:val>
                                            <p:fltVal val="0"/>
                                          </p:val>
                                        </p:tav>
                                        <p:tav tm="100000">
                                          <p:val>
                                            <p:strVal val="#ppt_h"/>
                                          </p:val>
                                        </p:tav>
                                      </p:tavLst>
                                    </p:anim>
                                    <p:animEffect transition="in" filter="fade">
                                      <p:cBhvr>
                                        <p:cTn id="19" dur="500"/>
                                        <p:tgtEl>
                                          <p:spTgt spid="110"/>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Effect transition="in" filter="fade">
                                      <p:cBhvr>
                                        <p:cTn id="29" dur="500"/>
                                        <p:tgtEl>
                                          <p:spTgt spid="117"/>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p:cTn id="37" dur="500" fill="hold"/>
                                        <p:tgtEl>
                                          <p:spTgt spid="124"/>
                                        </p:tgtEl>
                                        <p:attrNameLst>
                                          <p:attrName>ppt_w</p:attrName>
                                        </p:attrNameLst>
                                      </p:cBhvr>
                                      <p:tavLst>
                                        <p:tav tm="0">
                                          <p:val>
                                            <p:fltVal val="0"/>
                                          </p:val>
                                        </p:tav>
                                        <p:tav tm="100000">
                                          <p:val>
                                            <p:strVal val="#ppt_w"/>
                                          </p:val>
                                        </p:tav>
                                      </p:tavLst>
                                    </p:anim>
                                    <p:anim calcmode="lin" valueType="num">
                                      <p:cBhvr>
                                        <p:cTn id="38" dur="500" fill="hold"/>
                                        <p:tgtEl>
                                          <p:spTgt spid="124"/>
                                        </p:tgtEl>
                                        <p:attrNameLst>
                                          <p:attrName>ppt_h</p:attrName>
                                        </p:attrNameLst>
                                      </p:cBhvr>
                                      <p:tavLst>
                                        <p:tav tm="0">
                                          <p:val>
                                            <p:fltVal val="0"/>
                                          </p:val>
                                        </p:tav>
                                        <p:tav tm="100000">
                                          <p:val>
                                            <p:strVal val="#ppt_h"/>
                                          </p:val>
                                        </p:tav>
                                      </p:tavLst>
                                    </p:anim>
                                    <p:animEffect transition="in" filter="fade">
                                      <p:cBhvr>
                                        <p:cTn id="39" dur="500"/>
                                        <p:tgtEl>
                                          <p:spTgt spid="124"/>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 calcmode="lin" valueType="num">
                                      <p:cBhvr>
                                        <p:cTn id="47" dur="500" fill="hold"/>
                                        <p:tgtEl>
                                          <p:spTgt spid="131"/>
                                        </p:tgtEl>
                                        <p:attrNameLst>
                                          <p:attrName>ppt_w</p:attrName>
                                        </p:attrNameLst>
                                      </p:cBhvr>
                                      <p:tavLst>
                                        <p:tav tm="0">
                                          <p:val>
                                            <p:fltVal val="0"/>
                                          </p:val>
                                        </p:tav>
                                        <p:tav tm="100000">
                                          <p:val>
                                            <p:strVal val="#ppt_w"/>
                                          </p:val>
                                        </p:tav>
                                      </p:tavLst>
                                    </p:anim>
                                    <p:anim calcmode="lin" valueType="num">
                                      <p:cBhvr>
                                        <p:cTn id="48" dur="500" fill="hold"/>
                                        <p:tgtEl>
                                          <p:spTgt spid="131"/>
                                        </p:tgtEl>
                                        <p:attrNameLst>
                                          <p:attrName>ppt_h</p:attrName>
                                        </p:attrNameLst>
                                      </p:cBhvr>
                                      <p:tavLst>
                                        <p:tav tm="0">
                                          <p:val>
                                            <p:fltVal val="0"/>
                                          </p:val>
                                        </p:tav>
                                        <p:tav tm="100000">
                                          <p:val>
                                            <p:strVal val="#ppt_h"/>
                                          </p:val>
                                        </p:tav>
                                      </p:tavLst>
                                    </p:anim>
                                    <p:animEffect transition="in" filter="fade">
                                      <p:cBhvr>
                                        <p:cTn id="49" dur="500"/>
                                        <p:tgtEl>
                                          <p:spTgt spid="131"/>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53" presetClass="entr" presetSubtype="16" fill="hold" nodeType="afterEffect">
                                  <p:stCondLst>
                                    <p:cond delay="0"/>
                                  </p:stCondLst>
                                  <p:childTnLst>
                                    <p:set>
                                      <p:cBhvr>
                                        <p:cTn id="56" dur="1" fill="hold">
                                          <p:stCondLst>
                                            <p:cond delay="0"/>
                                          </p:stCondLst>
                                        </p:cTn>
                                        <p:tgtEl>
                                          <p:spTgt spid="138"/>
                                        </p:tgtEl>
                                        <p:attrNameLst>
                                          <p:attrName>style.visibility</p:attrName>
                                        </p:attrNameLst>
                                      </p:cBhvr>
                                      <p:to>
                                        <p:strVal val="visible"/>
                                      </p:to>
                                    </p:set>
                                    <p:anim calcmode="lin" valueType="num">
                                      <p:cBhvr>
                                        <p:cTn id="57" dur="500" fill="hold"/>
                                        <p:tgtEl>
                                          <p:spTgt spid="138"/>
                                        </p:tgtEl>
                                        <p:attrNameLst>
                                          <p:attrName>ppt_w</p:attrName>
                                        </p:attrNameLst>
                                      </p:cBhvr>
                                      <p:tavLst>
                                        <p:tav tm="0">
                                          <p:val>
                                            <p:fltVal val="0"/>
                                          </p:val>
                                        </p:tav>
                                        <p:tav tm="100000">
                                          <p:val>
                                            <p:strVal val="#ppt_w"/>
                                          </p:val>
                                        </p:tav>
                                      </p:tavLst>
                                    </p:anim>
                                    <p:anim calcmode="lin" valueType="num">
                                      <p:cBhvr>
                                        <p:cTn id="58" dur="500" fill="hold"/>
                                        <p:tgtEl>
                                          <p:spTgt spid="138"/>
                                        </p:tgtEl>
                                        <p:attrNameLst>
                                          <p:attrName>ppt_h</p:attrName>
                                        </p:attrNameLst>
                                      </p:cBhvr>
                                      <p:tavLst>
                                        <p:tav tm="0">
                                          <p:val>
                                            <p:fltVal val="0"/>
                                          </p:val>
                                        </p:tav>
                                        <p:tav tm="100000">
                                          <p:val>
                                            <p:strVal val="#ppt_h"/>
                                          </p:val>
                                        </p:tav>
                                      </p:tavLst>
                                    </p:anim>
                                    <p:animEffect transition="in" filter="fade">
                                      <p:cBhvr>
                                        <p:cTn id="59" dur="500"/>
                                        <p:tgtEl>
                                          <p:spTgt spid="138"/>
                                        </p:tgtEl>
                                      </p:cBhvr>
                                    </p:animEffect>
                                  </p:childTnLst>
                                </p:cTn>
                              </p:par>
                              <p:par>
                                <p:cTn id="60" presetID="2" presetClass="entr" presetSubtype="8" decel="100000" fill="hold" grpId="0" nodeType="withEffect">
                                  <p:stCondLst>
                                    <p:cond delay="25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819100" y="1211263"/>
            <a:ext cx="11160176" cy="627864"/>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Lightweight Container PaaS</a:t>
            </a:r>
          </a:p>
        </p:txBody>
      </p:sp>
      <p:sp>
        <p:nvSpPr>
          <p:cNvPr id="13" name="Text Placeholder 1"/>
          <p:cNvSpPr txBox="1">
            <a:spLocks/>
          </p:cNvSpPr>
          <p:nvPr/>
        </p:nvSpPr>
        <p:spPr>
          <a:xfrm>
            <a:off x="819100" y="2011059"/>
            <a:ext cx="11160176" cy="627864"/>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The easiest and fastest way to run single container web apps</a:t>
            </a:r>
          </a:p>
        </p:txBody>
      </p:sp>
      <p:sp>
        <p:nvSpPr>
          <p:cNvPr id="14" name="Text Placeholder 1"/>
          <p:cNvSpPr txBox="1">
            <a:spLocks/>
          </p:cNvSpPr>
          <p:nvPr/>
        </p:nvSpPr>
        <p:spPr>
          <a:xfrm>
            <a:off x="819100" y="2767355"/>
            <a:ext cx="11160176" cy="627864"/>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Bringing years worth of Azure PaaS innovations to Container Ecosystem</a:t>
            </a:r>
          </a:p>
        </p:txBody>
      </p:sp>
      <p:sp>
        <p:nvSpPr>
          <p:cNvPr id="15" name="Text Placeholder 1"/>
          <p:cNvSpPr txBox="1">
            <a:spLocks/>
          </p:cNvSpPr>
          <p:nvPr/>
        </p:nvSpPr>
        <p:spPr>
          <a:xfrm>
            <a:off x="819100" y="3545401"/>
            <a:ext cx="11160176" cy="627864"/>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The platform will manage scaling, request routing and availability.</a:t>
            </a:r>
          </a:p>
        </p:txBody>
      </p:sp>
      <p:sp>
        <p:nvSpPr>
          <p:cNvPr id="16" name="Text Placeholder 1"/>
          <p:cNvSpPr txBox="1">
            <a:spLocks/>
          </p:cNvSpPr>
          <p:nvPr/>
        </p:nvSpPr>
        <p:spPr>
          <a:xfrm>
            <a:off x="819100" y="4323447"/>
            <a:ext cx="11160176" cy="627864"/>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Easy way to setup SSL, custom domains, deployment slots, CI/CD.</a:t>
            </a:r>
          </a:p>
        </p:txBody>
      </p:sp>
      <p:sp>
        <p:nvSpPr>
          <p:cNvPr id="17" name="Text Placeholder 1"/>
          <p:cNvSpPr txBox="1">
            <a:spLocks/>
          </p:cNvSpPr>
          <p:nvPr/>
        </p:nvSpPr>
        <p:spPr>
          <a:xfrm>
            <a:off x="819100" y="5101494"/>
            <a:ext cx="11160176" cy="627864"/>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Manage through portal, ARM templates or Azure CLI 2.0.</a:t>
            </a:r>
          </a:p>
        </p:txBody>
      </p:sp>
      <p:sp>
        <p:nvSpPr>
          <p:cNvPr id="145" name="Rectangle 144"/>
          <p:cNvSpPr/>
          <p:nvPr/>
        </p:nvSpPr>
        <p:spPr bwMode="auto">
          <a:xfrm>
            <a:off x="0" y="1211263"/>
            <a:ext cx="806450" cy="5303837"/>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3" name="Title 2"/>
          <p:cNvSpPr>
            <a:spLocks noGrp="1"/>
          </p:cNvSpPr>
          <p:nvPr>
            <p:ph type="title"/>
          </p:nvPr>
        </p:nvSpPr>
        <p:spPr/>
        <p:txBody>
          <a:bodyPr/>
          <a:lstStyle/>
          <a:p>
            <a:r>
              <a:rPr lang="en-US" dirty="0"/>
              <a:t>Azure App Service</a:t>
            </a:r>
          </a:p>
        </p:txBody>
      </p:sp>
      <p:grpSp>
        <p:nvGrpSpPr>
          <p:cNvPr id="68" name="Group 67"/>
          <p:cNvGrpSpPr/>
          <p:nvPr/>
        </p:nvGrpSpPr>
        <p:grpSpPr>
          <a:xfrm>
            <a:off x="457201" y="1210468"/>
            <a:ext cx="640080" cy="640080"/>
            <a:chOff x="495300" y="1103009"/>
            <a:chExt cx="640080" cy="640080"/>
          </a:xfrm>
        </p:grpSpPr>
        <p:sp>
          <p:nvSpPr>
            <p:cNvPr id="6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70" name="Group 69"/>
            <p:cNvGrpSpPr>
              <a:grpSpLocks noChangeAspect="1"/>
            </p:cNvGrpSpPr>
            <p:nvPr/>
          </p:nvGrpSpPr>
          <p:grpSpPr bwMode="auto">
            <a:xfrm>
              <a:off x="695833" y="1222859"/>
              <a:ext cx="239014" cy="400380"/>
              <a:chOff x="73" y="857"/>
              <a:chExt cx="197" cy="330"/>
            </a:xfrm>
            <a:solidFill>
              <a:schemeClr val="bg1"/>
            </a:solidFill>
          </p:grpSpPr>
          <p:sp>
            <p:nvSpPr>
              <p:cNvPr id="7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0" name="Group 109"/>
          <p:cNvGrpSpPr/>
          <p:nvPr/>
        </p:nvGrpSpPr>
        <p:grpSpPr>
          <a:xfrm>
            <a:off x="457201" y="1989309"/>
            <a:ext cx="640080" cy="640080"/>
            <a:chOff x="495300" y="1103009"/>
            <a:chExt cx="640080" cy="640080"/>
          </a:xfrm>
        </p:grpSpPr>
        <p:sp>
          <p:nvSpPr>
            <p:cNvPr id="111"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12" name="Group 111"/>
            <p:cNvGrpSpPr>
              <a:grpSpLocks noChangeAspect="1"/>
            </p:cNvGrpSpPr>
            <p:nvPr/>
          </p:nvGrpSpPr>
          <p:grpSpPr bwMode="auto">
            <a:xfrm>
              <a:off x="695833" y="1222859"/>
              <a:ext cx="239014" cy="400380"/>
              <a:chOff x="73" y="857"/>
              <a:chExt cx="197" cy="330"/>
            </a:xfrm>
            <a:solidFill>
              <a:schemeClr val="bg1"/>
            </a:solidFill>
          </p:grpSpPr>
          <p:sp>
            <p:nvSpPr>
              <p:cNvPr id="113"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p:cNvGrpSpPr/>
          <p:nvPr/>
        </p:nvGrpSpPr>
        <p:grpSpPr>
          <a:xfrm>
            <a:off x="457201" y="2768150"/>
            <a:ext cx="640080" cy="640080"/>
            <a:chOff x="495300" y="1103009"/>
            <a:chExt cx="640080" cy="640080"/>
          </a:xfrm>
        </p:grpSpPr>
        <p:sp>
          <p:nvSpPr>
            <p:cNvPr id="118"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19" name="Group 118"/>
            <p:cNvGrpSpPr>
              <a:grpSpLocks noChangeAspect="1"/>
            </p:cNvGrpSpPr>
            <p:nvPr/>
          </p:nvGrpSpPr>
          <p:grpSpPr bwMode="auto">
            <a:xfrm>
              <a:off x="695833" y="1222859"/>
              <a:ext cx="239014" cy="400380"/>
              <a:chOff x="73" y="857"/>
              <a:chExt cx="197" cy="330"/>
            </a:xfrm>
            <a:solidFill>
              <a:schemeClr val="bg1"/>
            </a:solidFill>
          </p:grpSpPr>
          <p:sp>
            <p:nvSpPr>
              <p:cNvPr id="120"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4" name="Group 123"/>
          <p:cNvGrpSpPr/>
          <p:nvPr/>
        </p:nvGrpSpPr>
        <p:grpSpPr>
          <a:xfrm>
            <a:off x="457201" y="3546991"/>
            <a:ext cx="640080" cy="640080"/>
            <a:chOff x="495300" y="1103009"/>
            <a:chExt cx="640080" cy="640080"/>
          </a:xfrm>
        </p:grpSpPr>
        <p:sp>
          <p:nvSpPr>
            <p:cNvPr id="125"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26" name="Group 125"/>
            <p:cNvGrpSpPr>
              <a:grpSpLocks noChangeAspect="1"/>
            </p:cNvGrpSpPr>
            <p:nvPr/>
          </p:nvGrpSpPr>
          <p:grpSpPr bwMode="auto">
            <a:xfrm>
              <a:off x="695833" y="1222859"/>
              <a:ext cx="239014" cy="400380"/>
              <a:chOff x="73" y="857"/>
              <a:chExt cx="197" cy="330"/>
            </a:xfrm>
            <a:solidFill>
              <a:schemeClr val="bg1"/>
            </a:solidFill>
          </p:grpSpPr>
          <p:sp>
            <p:nvSpPr>
              <p:cNvPr id="127"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1" name="Group 130"/>
          <p:cNvGrpSpPr/>
          <p:nvPr/>
        </p:nvGrpSpPr>
        <p:grpSpPr>
          <a:xfrm>
            <a:off x="457201" y="4325832"/>
            <a:ext cx="640080" cy="640080"/>
            <a:chOff x="495300" y="1103009"/>
            <a:chExt cx="640080" cy="640080"/>
          </a:xfrm>
        </p:grpSpPr>
        <p:sp>
          <p:nvSpPr>
            <p:cNvPr id="132"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33" name="Group 132"/>
            <p:cNvGrpSpPr>
              <a:grpSpLocks noChangeAspect="1"/>
            </p:cNvGrpSpPr>
            <p:nvPr/>
          </p:nvGrpSpPr>
          <p:grpSpPr bwMode="auto">
            <a:xfrm>
              <a:off x="695833" y="1222859"/>
              <a:ext cx="239014" cy="400380"/>
              <a:chOff x="73" y="857"/>
              <a:chExt cx="197" cy="330"/>
            </a:xfrm>
            <a:solidFill>
              <a:schemeClr val="bg1"/>
            </a:solidFill>
          </p:grpSpPr>
          <p:sp>
            <p:nvSpPr>
              <p:cNvPr id="134"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8" name="Group 137"/>
          <p:cNvGrpSpPr/>
          <p:nvPr/>
        </p:nvGrpSpPr>
        <p:grpSpPr>
          <a:xfrm>
            <a:off x="457201" y="5104673"/>
            <a:ext cx="640080" cy="640080"/>
            <a:chOff x="495300" y="1103009"/>
            <a:chExt cx="640080" cy="640080"/>
          </a:xfrm>
        </p:grpSpPr>
        <p:sp>
          <p:nvSpPr>
            <p:cNvPr id="13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40" name="Group 139"/>
            <p:cNvGrpSpPr>
              <a:grpSpLocks noChangeAspect="1"/>
            </p:cNvGrpSpPr>
            <p:nvPr/>
          </p:nvGrpSpPr>
          <p:grpSpPr bwMode="auto">
            <a:xfrm>
              <a:off x="695833" y="1222859"/>
              <a:ext cx="239014" cy="400380"/>
              <a:chOff x="73" y="857"/>
              <a:chExt cx="197" cy="330"/>
            </a:xfrm>
            <a:solidFill>
              <a:schemeClr val="bg1"/>
            </a:solidFill>
          </p:grpSpPr>
          <p:sp>
            <p:nvSpPr>
              <p:cNvPr id="14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71948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fltVal val="0"/>
                                          </p:val>
                                        </p:tav>
                                        <p:tav tm="100000">
                                          <p:val>
                                            <p:strVal val="#ppt_w"/>
                                          </p:val>
                                        </p:tav>
                                      </p:tavLst>
                                    </p:anim>
                                    <p:anim calcmode="lin" valueType="num">
                                      <p:cBhvr>
                                        <p:cTn id="18" dur="500" fill="hold"/>
                                        <p:tgtEl>
                                          <p:spTgt spid="110"/>
                                        </p:tgtEl>
                                        <p:attrNameLst>
                                          <p:attrName>ppt_h</p:attrName>
                                        </p:attrNameLst>
                                      </p:cBhvr>
                                      <p:tavLst>
                                        <p:tav tm="0">
                                          <p:val>
                                            <p:fltVal val="0"/>
                                          </p:val>
                                        </p:tav>
                                        <p:tav tm="100000">
                                          <p:val>
                                            <p:strVal val="#ppt_h"/>
                                          </p:val>
                                        </p:tav>
                                      </p:tavLst>
                                    </p:anim>
                                    <p:animEffect transition="in" filter="fade">
                                      <p:cBhvr>
                                        <p:cTn id="19" dur="500"/>
                                        <p:tgtEl>
                                          <p:spTgt spid="110"/>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Effect transition="in" filter="fade">
                                      <p:cBhvr>
                                        <p:cTn id="29" dur="500"/>
                                        <p:tgtEl>
                                          <p:spTgt spid="117"/>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p:cTn id="37" dur="500" fill="hold"/>
                                        <p:tgtEl>
                                          <p:spTgt spid="124"/>
                                        </p:tgtEl>
                                        <p:attrNameLst>
                                          <p:attrName>ppt_w</p:attrName>
                                        </p:attrNameLst>
                                      </p:cBhvr>
                                      <p:tavLst>
                                        <p:tav tm="0">
                                          <p:val>
                                            <p:fltVal val="0"/>
                                          </p:val>
                                        </p:tav>
                                        <p:tav tm="100000">
                                          <p:val>
                                            <p:strVal val="#ppt_w"/>
                                          </p:val>
                                        </p:tav>
                                      </p:tavLst>
                                    </p:anim>
                                    <p:anim calcmode="lin" valueType="num">
                                      <p:cBhvr>
                                        <p:cTn id="38" dur="500" fill="hold"/>
                                        <p:tgtEl>
                                          <p:spTgt spid="124"/>
                                        </p:tgtEl>
                                        <p:attrNameLst>
                                          <p:attrName>ppt_h</p:attrName>
                                        </p:attrNameLst>
                                      </p:cBhvr>
                                      <p:tavLst>
                                        <p:tav tm="0">
                                          <p:val>
                                            <p:fltVal val="0"/>
                                          </p:val>
                                        </p:tav>
                                        <p:tav tm="100000">
                                          <p:val>
                                            <p:strVal val="#ppt_h"/>
                                          </p:val>
                                        </p:tav>
                                      </p:tavLst>
                                    </p:anim>
                                    <p:animEffect transition="in" filter="fade">
                                      <p:cBhvr>
                                        <p:cTn id="39" dur="500"/>
                                        <p:tgtEl>
                                          <p:spTgt spid="124"/>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 calcmode="lin" valueType="num">
                                      <p:cBhvr>
                                        <p:cTn id="47" dur="500" fill="hold"/>
                                        <p:tgtEl>
                                          <p:spTgt spid="131"/>
                                        </p:tgtEl>
                                        <p:attrNameLst>
                                          <p:attrName>ppt_w</p:attrName>
                                        </p:attrNameLst>
                                      </p:cBhvr>
                                      <p:tavLst>
                                        <p:tav tm="0">
                                          <p:val>
                                            <p:fltVal val="0"/>
                                          </p:val>
                                        </p:tav>
                                        <p:tav tm="100000">
                                          <p:val>
                                            <p:strVal val="#ppt_w"/>
                                          </p:val>
                                        </p:tav>
                                      </p:tavLst>
                                    </p:anim>
                                    <p:anim calcmode="lin" valueType="num">
                                      <p:cBhvr>
                                        <p:cTn id="48" dur="500" fill="hold"/>
                                        <p:tgtEl>
                                          <p:spTgt spid="131"/>
                                        </p:tgtEl>
                                        <p:attrNameLst>
                                          <p:attrName>ppt_h</p:attrName>
                                        </p:attrNameLst>
                                      </p:cBhvr>
                                      <p:tavLst>
                                        <p:tav tm="0">
                                          <p:val>
                                            <p:fltVal val="0"/>
                                          </p:val>
                                        </p:tav>
                                        <p:tav tm="100000">
                                          <p:val>
                                            <p:strVal val="#ppt_h"/>
                                          </p:val>
                                        </p:tav>
                                      </p:tavLst>
                                    </p:anim>
                                    <p:animEffect transition="in" filter="fade">
                                      <p:cBhvr>
                                        <p:cTn id="49" dur="500"/>
                                        <p:tgtEl>
                                          <p:spTgt spid="131"/>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53" presetClass="entr" presetSubtype="16" fill="hold" nodeType="afterEffect">
                                  <p:stCondLst>
                                    <p:cond delay="0"/>
                                  </p:stCondLst>
                                  <p:childTnLst>
                                    <p:set>
                                      <p:cBhvr>
                                        <p:cTn id="56" dur="1" fill="hold">
                                          <p:stCondLst>
                                            <p:cond delay="0"/>
                                          </p:stCondLst>
                                        </p:cTn>
                                        <p:tgtEl>
                                          <p:spTgt spid="138"/>
                                        </p:tgtEl>
                                        <p:attrNameLst>
                                          <p:attrName>style.visibility</p:attrName>
                                        </p:attrNameLst>
                                      </p:cBhvr>
                                      <p:to>
                                        <p:strVal val="visible"/>
                                      </p:to>
                                    </p:set>
                                    <p:anim calcmode="lin" valueType="num">
                                      <p:cBhvr>
                                        <p:cTn id="57" dur="500" fill="hold"/>
                                        <p:tgtEl>
                                          <p:spTgt spid="138"/>
                                        </p:tgtEl>
                                        <p:attrNameLst>
                                          <p:attrName>ppt_w</p:attrName>
                                        </p:attrNameLst>
                                      </p:cBhvr>
                                      <p:tavLst>
                                        <p:tav tm="0">
                                          <p:val>
                                            <p:fltVal val="0"/>
                                          </p:val>
                                        </p:tav>
                                        <p:tav tm="100000">
                                          <p:val>
                                            <p:strVal val="#ppt_w"/>
                                          </p:val>
                                        </p:tav>
                                      </p:tavLst>
                                    </p:anim>
                                    <p:anim calcmode="lin" valueType="num">
                                      <p:cBhvr>
                                        <p:cTn id="58" dur="500" fill="hold"/>
                                        <p:tgtEl>
                                          <p:spTgt spid="138"/>
                                        </p:tgtEl>
                                        <p:attrNameLst>
                                          <p:attrName>ppt_h</p:attrName>
                                        </p:attrNameLst>
                                      </p:cBhvr>
                                      <p:tavLst>
                                        <p:tav tm="0">
                                          <p:val>
                                            <p:fltVal val="0"/>
                                          </p:val>
                                        </p:tav>
                                        <p:tav tm="100000">
                                          <p:val>
                                            <p:strVal val="#ppt_h"/>
                                          </p:val>
                                        </p:tav>
                                      </p:tavLst>
                                    </p:anim>
                                    <p:animEffect transition="in" filter="fade">
                                      <p:cBhvr>
                                        <p:cTn id="59" dur="500"/>
                                        <p:tgtEl>
                                          <p:spTgt spid="138"/>
                                        </p:tgtEl>
                                      </p:cBhvr>
                                    </p:animEffect>
                                  </p:childTnLst>
                                </p:cTn>
                              </p:par>
                              <p:par>
                                <p:cTn id="60" presetID="2" presetClass="entr" presetSubtype="8" decel="100000" fill="hold" grpId="0" nodeType="withEffect">
                                  <p:stCondLst>
                                    <p:cond delay="25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7864" y="295274"/>
            <a:ext cx="10963974" cy="917575"/>
          </a:xfrm>
        </p:spPr>
        <p:txBody>
          <a:bodyPr/>
          <a:lstStyle/>
          <a:p>
            <a:r>
              <a:rPr lang="en-US" dirty="0"/>
              <a:t>App Service – lightweight container PaaS</a:t>
            </a:r>
          </a:p>
        </p:txBody>
      </p:sp>
      <p:grpSp>
        <p:nvGrpSpPr>
          <p:cNvPr id="61" name="Group 60"/>
          <p:cNvGrpSpPr>
            <a:grpSpLocks noChangeAspect="1"/>
          </p:cNvGrpSpPr>
          <p:nvPr/>
        </p:nvGrpSpPr>
        <p:grpSpPr>
          <a:xfrm>
            <a:off x="274639" y="298864"/>
            <a:ext cx="918586" cy="91440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sp>
        <p:nvSpPr>
          <p:cNvPr id="70" name="TextBox 69"/>
          <p:cNvSpPr txBox="1"/>
          <p:nvPr/>
        </p:nvSpPr>
        <p:spPr>
          <a:xfrm>
            <a:off x="274639" y="1617913"/>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252278" y="1617915"/>
            <a:ext cx="3931920" cy="4901184"/>
          </a:xfrm>
          <a:prstGeom prst="rect">
            <a:avLst/>
          </a:prstGeom>
          <a:solidFill>
            <a:schemeClr val="tx1"/>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229918" y="1617915"/>
            <a:ext cx="3931920" cy="4901184"/>
          </a:xfrm>
          <a:prstGeom prst="rect">
            <a:avLst/>
          </a:prstGeom>
          <a:solidFill>
            <a:schemeClr val="tx2"/>
          </a:solidFill>
        </p:spPr>
        <p:txBody>
          <a:bodyPr wrap="square" lIns="182880" tIns="146304" rIns="182880" bIns="146304" rtlCol="0">
            <a:noAutofit/>
          </a:bodyPr>
          <a:lstStyle/>
          <a:p>
            <a:pPr marL="0" marR="0" lvl="0" indent="0" algn="ctr" defTabSz="913812" eaLnBrk="1" fontAlgn="auto" latinLnBrk="0" hangingPunct="1">
              <a:lnSpc>
                <a:spcPct val="90000"/>
              </a:lnSpc>
              <a:spcBef>
                <a:spcPts val="0"/>
              </a:spcBef>
              <a:spcAft>
                <a:spcPts val="0"/>
              </a:spcAft>
              <a:buClrTx/>
              <a:buSzTx/>
              <a:buFontTx/>
              <a:buNone/>
              <a:tabLst>
                <a:tab pos="895811"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22807" y="4735511"/>
            <a:ext cx="1467069" cy="930052"/>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0" name="TextBox 109"/>
            <p:cNvSpPr txBox="1"/>
            <p:nvPr/>
          </p:nvSpPr>
          <p:spPr>
            <a:xfrm>
              <a:off x="522807" y="5379331"/>
              <a:ext cx="1467069"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AAD integrated </a:t>
              </a:r>
            </a:p>
          </p:txBody>
        </p:sp>
      </p:grpSp>
      <p:grpSp>
        <p:nvGrpSpPr>
          <p:cNvPr id="31" name="Group 30"/>
          <p:cNvGrpSpPr/>
          <p:nvPr/>
        </p:nvGrpSpPr>
        <p:grpSpPr>
          <a:xfrm>
            <a:off x="2330109" y="4661692"/>
            <a:ext cx="1778052" cy="1003871"/>
            <a:chOff x="2330109" y="4661692"/>
            <a:chExt cx="1778052" cy="1003871"/>
          </a:xfrm>
        </p:grpSpPr>
        <p:sp>
          <p:nvSpPr>
            <p:cNvPr id="74" name="Freeform 144"/>
            <p:cNvSpPr>
              <a:spLocks noChangeAspect="1" noEditPoints="1"/>
            </p:cNvSpPr>
            <p:nvPr/>
          </p:nvSpPr>
          <p:spPr bwMode="auto">
            <a:xfrm>
              <a:off x="2945290"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6" name="TextBox 115"/>
            <p:cNvSpPr txBox="1"/>
            <p:nvPr/>
          </p:nvSpPr>
          <p:spPr>
            <a:xfrm>
              <a:off x="2330109" y="5379331"/>
              <a:ext cx="1778052" cy="286232"/>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Secure + compliant </a:t>
              </a:r>
            </a:p>
          </p:txBody>
        </p:sp>
      </p:grpSp>
      <p:grpSp>
        <p:nvGrpSpPr>
          <p:cNvPr id="35" name="Group 34"/>
          <p:cNvGrpSpPr/>
          <p:nvPr/>
        </p:nvGrpSpPr>
        <p:grpSpPr>
          <a:xfrm>
            <a:off x="4465833" y="4655544"/>
            <a:ext cx="1535998" cy="1203918"/>
            <a:chOff x="4465833"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5" name="TextBox 124"/>
            <p:cNvSpPr txBox="1"/>
            <p:nvPr/>
          </p:nvSpPr>
          <p:spPr>
            <a:xfrm>
              <a:off x="4465833" y="5379331"/>
              <a:ext cx="153599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Reduced</a:t>
              </a:r>
              <a:b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operations costs </a:t>
              </a:r>
            </a:p>
          </p:txBody>
        </p:sp>
      </p:grpSp>
      <p:grpSp>
        <p:nvGrpSpPr>
          <p:cNvPr id="36" name="Group 35"/>
          <p:cNvGrpSpPr/>
          <p:nvPr/>
        </p:nvGrpSpPr>
        <p:grpSpPr>
          <a:xfrm>
            <a:off x="6568936" y="4595017"/>
            <a:ext cx="1258678" cy="1264445"/>
            <a:chOff x="6568936" y="4595017"/>
            <a:chExt cx="1258678"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8" name="TextBox 127"/>
            <p:cNvSpPr txBox="1"/>
            <p:nvPr/>
          </p:nvSpPr>
          <p:spPr>
            <a:xfrm>
              <a:off x="6568936" y="5379331"/>
              <a:ext cx="125867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Backup </a:t>
              </a:r>
              <a:b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and</a:t>
              </a:r>
              <a:r>
                <a:rPr lang="en-US" dirty="0">
                  <a:latin typeface="Segoe UI" panose="020B0502040204020203" pitchFamily="34" charset="0"/>
                  <a:cs typeface="Segoe UI" panose="020B0502040204020203" pitchFamily="34" charset="0"/>
                </a:rPr>
                <a:t> </a:t>
              </a: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recovery </a:t>
              </a:r>
            </a:p>
          </p:txBody>
        </p:sp>
      </p:grpSp>
      <p:grpSp>
        <p:nvGrpSpPr>
          <p:cNvPr id="40" name="Group 39"/>
          <p:cNvGrpSpPr/>
          <p:nvPr/>
        </p:nvGrpSpPr>
        <p:grpSpPr>
          <a:xfrm>
            <a:off x="8585964" y="4690267"/>
            <a:ext cx="1253869" cy="1169195"/>
            <a:chOff x="8585964" y="4690267"/>
            <a:chExt cx="1253869"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7" name="TextBox 136"/>
            <p:cNvSpPr txBox="1"/>
            <p:nvPr/>
          </p:nvSpPr>
          <p:spPr>
            <a:xfrm>
              <a:off x="8585964" y="5379331"/>
              <a:ext cx="1253869"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Testing </a:t>
              </a:r>
              <a:b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in</a:t>
              </a:r>
              <a:r>
                <a:rPr lang="en-US" dirty="0">
                  <a:latin typeface="Segoe UI" panose="020B0502040204020203" pitchFamily="34" charset="0"/>
                  <a:cs typeface="Segoe UI" panose="020B0502040204020203" pitchFamily="34" charset="0"/>
                </a:rPr>
                <a:t> </a:t>
              </a: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production</a:t>
              </a:r>
            </a:p>
          </p:txBody>
        </p:sp>
      </p:grpSp>
      <p:grpSp>
        <p:nvGrpSpPr>
          <p:cNvPr id="39" name="Group 38"/>
          <p:cNvGrpSpPr/>
          <p:nvPr/>
        </p:nvGrpSpPr>
        <p:grpSpPr>
          <a:xfrm>
            <a:off x="10312433" y="4649786"/>
            <a:ext cx="1733168" cy="1209676"/>
            <a:chOff x="10312433" y="4649786"/>
            <a:chExt cx="1733168"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40" name="TextBox 139"/>
            <p:cNvSpPr txBox="1"/>
            <p:nvPr/>
          </p:nvSpPr>
          <p:spPr>
            <a:xfrm>
              <a:off x="10312433" y="5379331"/>
              <a:ext cx="1733168" cy="480131"/>
            </a:xfrm>
            <a:prstGeom prst="rect">
              <a:avLst/>
            </a:prstGeom>
            <a:noFill/>
          </p:spPr>
          <p:txBody>
            <a:bodyPr wrap="none" lIns="91440" tIns="45720" rIns="91440" bIns="4572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App </a:t>
              </a:r>
              <a:b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gallery</a:t>
              </a:r>
              <a:r>
                <a:rPr lang="en-US" dirty="0">
                  <a:latin typeface="Segoe UI" panose="020B0502040204020203" pitchFamily="34" charset="0"/>
                  <a:cs typeface="Segoe UI" panose="020B0502040204020203" pitchFamily="34" charset="0"/>
                </a:rPr>
                <a:t> </a:t>
              </a:r>
              <a:r>
                <a:rPr kumimoji="0" lang="en-US"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marketplace</a:t>
              </a:r>
            </a:p>
          </p:txBody>
        </p:sp>
      </p:grpSp>
      <p:grpSp>
        <p:nvGrpSpPr>
          <p:cNvPr id="29" name="Group 28"/>
          <p:cNvGrpSpPr/>
          <p:nvPr/>
        </p:nvGrpSpPr>
        <p:grpSpPr>
          <a:xfrm>
            <a:off x="514792" y="2669912"/>
            <a:ext cx="1483098" cy="1307481"/>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07" name="TextBox 106"/>
            <p:cNvSpPr txBox="1"/>
            <p:nvPr/>
          </p:nvSpPr>
          <p:spPr>
            <a:xfrm>
              <a:off x="514792" y="3497262"/>
              <a:ext cx="1483098"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Global data</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center footprint </a:t>
              </a:r>
            </a:p>
          </p:txBody>
        </p:sp>
      </p:grpSp>
      <p:grpSp>
        <p:nvGrpSpPr>
          <p:cNvPr id="32" name="Group 31"/>
          <p:cNvGrpSpPr/>
          <p:nvPr/>
        </p:nvGrpSpPr>
        <p:grpSpPr>
          <a:xfrm>
            <a:off x="2492013" y="2756352"/>
            <a:ext cx="1454245" cy="1027142"/>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3" name="TextBox 112"/>
            <p:cNvSpPr txBox="1"/>
            <p:nvPr/>
          </p:nvSpPr>
          <p:spPr>
            <a:xfrm>
              <a:off x="2492013" y="3497262"/>
              <a:ext cx="1454245" cy="286232"/>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Hybrid support </a:t>
              </a:r>
            </a:p>
          </p:txBody>
        </p:sp>
      </p:grpSp>
      <p:grpSp>
        <p:nvGrpSpPr>
          <p:cNvPr id="33" name="Group 32"/>
          <p:cNvGrpSpPr/>
          <p:nvPr/>
        </p:nvGrpSpPr>
        <p:grpSpPr>
          <a:xfrm>
            <a:off x="4342402" y="2760400"/>
            <a:ext cx="1782860" cy="1216993"/>
            <a:chOff x="4342402" y="2760400"/>
            <a:chExt cx="1782860" cy="121699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19" name="TextBox 118"/>
            <p:cNvSpPr txBox="1"/>
            <p:nvPr/>
          </p:nvSpPr>
          <p:spPr>
            <a:xfrm>
              <a:off x="4342402" y="3497262"/>
              <a:ext cx="1782860"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Built-in auto scale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and load balancing </a:t>
              </a:r>
            </a:p>
          </p:txBody>
        </p:sp>
      </p:grpSp>
      <p:grpSp>
        <p:nvGrpSpPr>
          <p:cNvPr id="34" name="Group 33"/>
          <p:cNvGrpSpPr/>
          <p:nvPr/>
        </p:nvGrpSpPr>
        <p:grpSpPr>
          <a:xfrm>
            <a:off x="6326882" y="2675866"/>
            <a:ext cx="1742785" cy="1301527"/>
            <a:chOff x="6326882" y="2675866"/>
            <a:chExt cx="1742785" cy="130152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22" name="TextBox 121"/>
            <p:cNvSpPr txBox="1"/>
            <p:nvPr/>
          </p:nvSpPr>
          <p:spPr>
            <a:xfrm>
              <a:off x="6326882" y="3497262"/>
              <a:ext cx="1742785"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High availability</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with auto-patching </a:t>
              </a:r>
            </a:p>
          </p:txBody>
        </p:sp>
      </p:grpSp>
      <p:grpSp>
        <p:nvGrpSpPr>
          <p:cNvPr id="37" name="Group 36"/>
          <p:cNvGrpSpPr/>
          <p:nvPr/>
        </p:nvGrpSpPr>
        <p:grpSpPr>
          <a:xfrm>
            <a:off x="8379176" y="2678247"/>
            <a:ext cx="1667444" cy="1299146"/>
            <a:chOff x="8379176" y="2678247"/>
            <a:chExt cx="1667444" cy="1299146"/>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1" name="TextBox 130"/>
            <p:cNvSpPr txBox="1"/>
            <p:nvPr/>
          </p:nvSpPr>
          <p:spPr>
            <a:xfrm>
              <a:off x="8379176" y="3497262"/>
              <a:ext cx="1667444"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.NET, Java, PHP,</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Node, and Python </a:t>
              </a:r>
            </a:p>
          </p:txBody>
        </p:sp>
      </p:grpSp>
      <p:grpSp>
        <p:nvGrpSpPr>
          <p:cNvPr id="38" name="Group 37"/>
          <p:cNvGrpSpPr/>
          <p:nvPr/>
        </p:nvGrpSpPr>
        <p:grpSpPr>
          <a:xfrm>
            <a:off x="10436667" y="2691344"/>
            <a:ext cx="1484702" cy="1286049"/>
            <a:chOff x="10436667" y="2691344"/>
            <a:chExt cx="1484702" cy="1286049"/>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34" name="TextBox 133"/>
            <p:cNvSpPr txBox="1"/>
            <p:nvPr/>
          </p:nvSpPr>
          <p:spPr>
            <a:xfrm>
              <a:off x="10436667" y="3497262"/>
              <a:ext cx="1484702" cy="480131"/>
            </a:xfrm>
            <a:prstGeom prst="rect">
              <a:avLst/>
            </a:prstGeom>
            <a:noFill/>
          </p:spPr>
          <p:txBody>
            <a:bodyPr wrap="none" lIns="91440" tIns="45720" rIns="91440" bIns="45720" rtlCol="0">
              <a:spAutoFit/>
            </a:bodyPr>
            <a:lstStyle/>
            <a:p>
              <a:pPr marL="0" marR="0" lvl="0" indent="0" algn="ctr" defTabSz="913664"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Staging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and</a:t>
              </a:r>
              <a:r>
                <a:rPr lang="en-US" sz="1400"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 </a:t>
              </a: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cs typeface="Segoe UI" panose="020B0502040204020203" pitchFamily="34" charset="0"/>
                </a:rPr>
                <a:t>deployment</a:t>
              </a:r>
            </a:p>
          </p:txBody>
        </p:sp>
      </p:grpSp>
    </p:spTree>
    <p:extLst>
      <p:ext uri="{BB962C8B-B14F-4D97-AF65-F5344CB8AC3E}">
        <p14:creationId xmlns:p14="http://schemas.microsoft.com/office/powerpoint/2010/main" val="93953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1.5854E-6 -4.43032E-6 L -1.5854E-6 0.02611 " pathEditMode="relative" rAng="0" ptsTypes="AA">
                                      <p:cBhvr>
                                        <p:cTn id="24" dur="500" spd="-100000" fill="hold"/>
                                        <p:tgtEl>
                                          <p:spTgt spid="31"/>
                                        </p:tgtEl>
                                        <p:attrNameLst>
                                          <p:attrName>ppt_x</p:attrName>
                                          <p:attrName>ppt_y</p:attrName>
                                        </p:attrNameLst>
                                      </p:cBhvr>
                                      <p:rCtr x="0" y="1294"/>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7.45468E-7 -2.9596E-6 L 7.45468E-7 0.0261 " pathEditMode="relative" rAng="0" ptsTypes="AA">
                                      <p:cBhvr>
                                        <p:cTn id="44" dur="500" spd="-100000" fill="hold"/>
                                        <p:tgtEl>
                                          <p:spTgt spid="36"/>
                                        </p:tgtEl>
                                        <p:attrNameLst>
                                          <p:attrName>ppt_x</p:attrName>
                                          <p:attrName>ppt_y</p:attrName>
                                        </p:attrNameLst>
                                      </p:cBhvr>
                                      <p:rCtr x="0" y="1294"/>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22109E-6 -2.78711E-6 L -2.22109E-6 0.0261 " pathEditMode="relative" rAng="0" ptsTypes="AA">
                                      <p:cBhvr>
                                        <p:cTn id="54" dur="500" spd="-100000" fill="hold"/>
                                        <p:tgtEl>
                                          <p:spTgt spid="38"/>
                                        </p:tgtEl>
                                        <p:attrNameLst>
                                          <p:attrName>ppt_x</p:attrName>
                                          <p:attrName>ppt_y</p:attrName>
                                        </p:attrNameLst>
                                      </p:cBhvr>
                                      <p:rCtr x="0" y="1294"/>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4.53153E-6 -1.85656E-6 L 4.53153E-6 0.0261 " pathEditMode="relative" rAng="0" ptsTypes="AA">
                                      <p:cBhvr>
                                        <p:cTn id="59" dur="500" spd="-100000" fill="hold"/>
                                        <p:tgtEl>
                                          <p:spTgt spid="40"/>
                                        </p:tgtEl>
                                        <p:attrNameLst>
                                          <p:attrName>ppt_x</p:attrName>
                                          <p:attrName>ppt_y</p:attrName>
                                        </p:attrNameLst>
                                      </p:cBhvr>
                                      <p:rCtr x="0" y="1294"/>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22109E-6 1.70222E-6 L -2.22109E-6 0.0261 " pathEditMode="relative" rAng="0" ptsTypes="AA">
                                      <p:cBhvr>
                                        <p:cTn id="64" dur="500" spd="-100000" fill="hold"/>
                                        <p:tgtEl>
                                          <p:spTgt spid="39"/>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Linux Worker Architecture</a:t>
            </a:r>
            <a:br>
              <a:rPr lang="en-US" dirty="0"/>
            </a:br>
            <a:r>
              <a:rPr lang="en-US" dirty="0"/>
              <a:t>Support for Docker containers</a:t>
            </a:r>
          </a:p>
        </p:txBody>
      </p:sp>
      <p:pic>
        <p:nvPicPr>
          <p:cNvPr id="4" name="Picture 3"/>
          <p:cNvPicPr>
            <a:picLocks noChangeAspect="1"/>
          </p:cNvPicPr>
          <p:nvPr/>
        </p:nvPicPr>
        <p:blipFill>
          <a:blip r:embed="rId3"/>
          <a:stretch>
            <a:fillRect/>
          </a:stretch>
        </p:blipFill>
        <p:spPr>
          <a:xfrm>
            <a:off x="1896276" y="1821100"/>
            <a:ext cx="8646290" cy="4660642"/>
          </a:xfrm>
          <a:prstGeom prst="rect">
            <a:avLst/>
          </a:prstGeom>
        </p:spPr>
      </p:pic>
    </p:spTree>
    <p:extLst>
      <p:ext uri="{BB962C8B-B14F-4D97-AF65-F5344CB8AC3E}">
        <p14:creationId xmlns:p14="http://schemas.microsoft.com/office/powerpoint/2010/main" val="932518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48978" y="700836"/>
            <a:ext cx="3470452" cy="214182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 name="TextBox 2"/>
          <p:cNvSpPr txBox="1"/>
          <p:nvPr/>
        </p:nvSpPr>
        <p:spPr>
          <a:xfrm>
            <a:off x="3619430" y="700836"/>
            <a:ext cx="8382816" cy="2178846"/>
          </a:xfrm>
          <a:prstGeom prst="rect">
            <a:avLst/>
          </a:prstGeom>
          <a:solidFill>
            <a:srgbClr val="0070C0"/>
          </a:solidFill>
        </p:spPr>
        <p:txBody>
          <a:bodyPr wrap="square" lIns="182854" tIns="146283" rIns="182854" bIns="146283" rtlCol="0">
            <a:spAutoFit/>
          </a:bodyPr>
          <a:lstStyle/>
          <a:p>
            <a:pPr defTabSz="914224">
              <a:defRPr/>
            </a:pPr>
            <a:r>
              <a:rPr lang="en-US" sz="2400" kern="0">
                <a:solidFill>
                  <a:srgbClr val="FFFFFF"/>
                </a:solidFill>
                <a:latin typeface="Segoe UI"/>
              </a:rPr>
              <a:t>“We’re leveraging Azure App Service, we don’t want to maintain the underlying infrastructure, the OS, the patching and all that entails – instead we want to focus on delivering business value, quickly. ” </a:t>
            </a:r>
          </a:p>
          <a:p>
            <a:pPr defTabSz="914224">
              <a:defRPr/>
            </a:pPr>
            <a:r>
              <a:rPr lang="en-US" sz="2400" i="1" kern="0">
                <a:solidFill>
                  <a:srgbClr val="FFFFFF"/>
                </a:solidFill>
                <a:latin typeface="Segoe UI"/>
              </a:rPr>
              <a:t>Mike </a:t>
            </a:r>
            <a:r>
              <a:rPr lang="en-US" sz="2400" i="1" kern="0" err="1">
                <a:solidFill>
                  <a:srgbClr val="FFFFFF"/>
                </a:solidFill>
                <a:latin typeface="Segoe UI"/>
              </a:rPr>
              <a:t>Lorengo</a:t>
            </a:r>
            <a:r>
              <a:rPr lang="en-US" sz="2400" i="1" kern="0">
                <a:solidFill>
                  <a:srgbClr val="FFFFFF"/>
                </a:solidFill>
                <a:latin typeface="Segoe UI"/>
              </a:rPr>
              <a:t> – Director IT Strategy Alaska Airlines</a:t>
            </a:r>
          </a:p>
        </p:txBody>
      </p:sp>
      <p:sp>
        <p:nvSpPr>
          <p:cNvPr id="9" name="TextBox 8"/>
          <p:cNvSpPr txBox="1"/>
          <p:nvPr/>
        </p:nvSpPr>
        <p:spPr>
          <a:xfrm>
            <a:off x="158402" y="3403125"/>
            <a:ext cx="3289274" cy="2491702"/>
          </a:xfrm>
          <a:prstGeom prst="rect">
            <a:avLst/>
          </a:prstGeom>
          <a:noFill/>
        </p:spPr>
        <p:txBody>
          <a:bodyPr wrap="square" lIns="182854" tIns="146283" rIns="182854" bIns="146283" rtlCol="0">
            <a:spAutoFit/>
          </a:bodyPr>
          <a:lstStyle/>
          <a:p>
            <a:pPr defTabSz="914224">
              <a:lnSpc>
                <a:spcPct val="90000"/>
              </a:lnSpc>
              <a:spcAft>
                <a:spcPts val="1000"/>
              </a:spcAft>
              <a:defRPr/>
            </a:pPr>
            <a:r>
              <a:rPr lang="en-US" sz="2400" kern="0" dirty="0">
                <a:solidFill>
                  <a:srgbClr val="292929"/>
                </a:solidFill>
                <a:latin typeface="Segoe UI"/>
              </a:rPr>
              <a:t>Challenge</a:t>
            </a:r>
          </a:p>
          <a:p>
            <a:pPr defTabSz="914224">
              <a:spcBef>
                <a:spcPts val="1199"/>
              </a:spcBef>
              <a:defRPr/>
            </a:pPr>
            <a:r>
              <a:rPr lang="en-US" sz="2000" kern="0" dirty="0">
                <a:solidFill>
                  <a:srgbClr val="292929"/>
                </a:solidFill>
                <a:latin typeface="Segoe UI"/>
              </a:rPr>
              <a:t>Make an internal web app to book standby travel available to mobile employees </a:t>
            </a:r>
            <a:r>
              <a:rPr lang="en-NZ" sz="2000" kern="0" dirty="0">
                <a:solidFill>
                  <a:srgbClr val="292929"/>
                </a:solidFill>
                <a:latin typeface="Segoe UI"/>
              </a:rPr>
              <a:t>wherever they are – in record time.</a:t>
            </a:r>
            <a:endParaRPr lang="en-US" sz="2000" kern="0" dirty="0">
              <a:solidFill>
                <a:srgbClr val="292929"/>
              </a:solidFill>
              <a:latin typeface="Segoe UI"/>
            </a:endParaRPr>
          </a:p>
        </p:txBody>
      </p:sp>
      <p:sp>
        <p:nvSpPr>
          <p:cNvPr id="160" name="TextBox 159"/>
          <p:cNvSpPr txBox="1"/>
          <p:nvPr/>
        </p:nvSpPr>
        <p:spPr>
          <a:xfrm>
            <a:off x="4040168" y="3399522"/>
            <a:ext cx="5329628" cy="3778707"/>
          </a:xfrm>
          <a:prstGeom prst="rect">
            <a:avLst/>
          </a:prstGeom>
          <a:noFill/>
        </p:spPr>
        <p:txBody>
          <a:bodyPr wrap="square" lIns="182854" tIns="146283" rIns="182854" bIns="146283" rtlCol="0">
            <a:spAutoFit/>
          </a:bodyPr>
          <a:lstStyle/>
          <a:p>
            <a:pPr defTabSz="914224">
              <a:lnSpc>
                <a:spcPct val="90000"/>
              </a:lnSpc>
              <a:spcAft>
                <a:spcPts val="1000"/>
              </a:spcAft>
              <a:defRPr/>
            </a:pPr>
            <a:r>
              <a:rPr lang="en-US" sz="2400" kern="0" dirty="0">
                <a:solidFill>
                  <a:srgbClr val="292929"/>
                </a:solidFill>
                <a:latin typeface="Segoe UI"/>
              </a:rPr>
              <a:t>Benefits</a:t>
            </a:r>
          </a:p>
          <a:p>
            <a:pPr marL="342834" indent="-342834" defTabSz="914224">
              <a:lnSpc>
                <a:spcPct val="90000"/>
              </a:lnSpc>
              <a:spcAft>
                <a:spcPts val="600"/>
              </a:spcAft>
              <a:buFont typeface="Wingdings" panose="05000000000000000000" pitchFamily="2" charset="2"/>
              <a:buChar char="§"/>
              <a:defRPr/>
            </a:pPr>
            <a:r>
              <a:rPr lang="en-US" sz="2000" kern="0" dirty="0">
                <a:solidFill>
                  <a:srgbClr val="292929"/>
                </a:solidFill>
                <a:latin typeface="Segoe UI"/>
              </a:rPr>
              <a:t>Modern app experience for employees</a:t>
            </a:r>
          </a:p>
          <a:p>
            <a:pPr marL="342834" indent="-342834" defTabSz="914224">
              <a:lnSpc>
                <a:spcPct val="90000"/>
              </a:lnSpc>
              <a:spcAft>
                <a:spcPts val="600"/>
              </a:spcAft>
              <a:buFont typeface="Wingdings" panose="05000000000000000000" pitchFamily="2" charset="2"/>
              <a:buChar char="§"/>
              <a:defRPr/>
            </a:pPr>
            <a:r>
              <a:rPr lang="en-US" sz="2000" kern="0" dirty="0">
                <a:solidFill>
                  <a:srgbClr val="292929"/>
                </a:solidFill>
                <a:latin typeface="Segoe UI"/>
              </a:rPr>
              <a:t>Seamless web and mobile integration</a:t>
            </a:r>
          </a:p>
          <a:p>
            <a:pPr marL="342834" indent="-342834" defTabSz="914224">
              <a:lnSpc>
                <a:spcPct val="90000"/>
              </a:lnSpc>
              <a:spcAft>
                <a:spcPts val="600"/>
              </a:spcAft>
              <a:buFont typeface="Wingdings" panose="05000000000000000000" pitchFamily="2" charset="2"/>
              <a:buChar char="§"/>
              <a:defRPr/>
            </a:pPr>
            <a:r>
              <a:rPr lang="en-US" sz="2000" kern="0" dirty="0">
                <a:solidFill>
                  <a:srgbClr val="292929"/>
                </a:solidFill>
                <a:latin typeface="Segoe UI"/>
              </a:rPr>
              <a:t>Target multiple mobile platforms natively</a:t>
            </a:r>
          </a:p>
          <a:p>
            <a:pPr marL="342834" indent="-342834" defTabSz="914224">
              <a:lnSpc>
                <a:spcPct val="90000"/>
              </a:lnSpc>
              <a:spcAft>
                <a:spcPts val="600"/>
              </a:spcAft>
              <a:buFont typeface="Wingdings" panose="05000000000000000000" pitchFamily="2" charset="2"/>
              <a:buChar char="§"/>
              <a:defRPr/>
            </a:pPr>
            <a:r>
              <a:rPr lang="en-US" sz="2000" kern="0" dirty="0">
                <a:solidFill>
                  <a:srgbClr val="292929"/>
                </a:solidFill>
                <a:latin typeface="Segoe UI"/>
              </a:rPr>
              <a:t>Leverage existing on-premises API’s and services</a:t>
            </a:r>
          </a:p>
          <a:p>
            <a:pPr marL="342834" indent="-342834" defTabSz="914224">
              <a:lnSpc>
                <a:spcPct val="90000"/>
              </a:lnSpc>
              <a:spcAft>
                <a:spcPts val="600"/>
              </a:spcAft>
              <a:buFont typeface="Wingdings" panose="05000000000000000000" pitchFamily="2" charset="2"/>
              <a:buChar char="§"/>
              <a:defRPr/>
            </a:pPr>
            <a:r>
              <a:rPr lang="en-US" sz="2000" kern="0" dirty="0">
                <a:solidFill>
                  <a:srgbClr val="292929"/>
                </a:solidFill>
                <a:latin typeface="Segoe UI"/>
              </a:rPr>
              <a:t>Rapid development time with continuous integration and deployment</a:t>
            </a:r>
          </a:p>
          <a:p>
            <a:pPr marL="342834" indent="-342834" defTabSz="914224">
              <a:lnSpc>
                <a:spcPct val="90000"/>
              </a:lnSpc>
              <a:spcAft>
                <a:spcPts val="600"/>
              </a:spcAft>
              <a:buFont typeface="Wingdings" panose="05000000000000000000" pitchFamily="2" charset="2"/>
              <a:buChar char="§"/>
              <a:defRPr/>
            </a:pPr>
            <a:endParaRPr lang="en-US" sz="2000" kern="0" dirty="0">
              <a:solidFill>
                <a:srgbClr val="292929"/>
              </a:solidFill>
              <a:latin typeface="Segoe UI"/>
            </a:endParaRPr>
          </a:p>
          <a:p>
            <a:pPr defTabSz="914224">
              <a:lnSpc>
                <a:spcPct val="90000"/>
              </a:lnSpc>
              <a:spcAft>
                <a:spcPts val="600"/>
              </a:spcAft>
              <a:defRPr/>
            </a:pPr>
            <a:endParaRPr lang="en-US" sz="2000" kern="0" dirty="0">
              <a:solidFill>
                <a:srgbClr val="292929"/>
              </a:solidFill>
              <a:latin typeface="Segoe UI"/>
            </a:endParaRPr>
          </a:p>
        </p:txBody>
      </p:sp>
      <p:pic>
        <p:nvPicPr>
          <p:cNvPr id="4" name="Picture 3"/>
          <p:cNvPicPr>
            <a:picLocks noChangeAspect="1"/>
          </p:cNvPicPr>
          <p:nvPr/>
        </p:nvPicPr>
        <p:blipFill>
          <a:blip r:embed="rId3"/>
          <a:stretch>
            <a:fillRect/>
          </a:stretch>
        </p:blipFill>
        <p:spPr>
          <a:xfrm>
            <a:off x="9754929" y="4135592"/>
            <a:ext cx="2247315" cy="1543087"/>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7090" t="18224" r="27170" b="31435"/>
          <a:stretch/>
        </p:blipFill>
        <p:spPr>
          <a:xfrm>
            <a:off x="363681" y="1140610"/>
            <a:ext cx="2878716" cy="1154565"/>
          </a:xfrm>
          <a:prstGeom prst="rect">
            <a:avLst/>
          </a:prstGeom>
        </p:spPr>
      </p:pic>
    </p:spTree>
    <p:extLst>
      <p:ext uri="{BB962C8B-B14F-4D97-AF65-F5344CB8AC3E}">
        <p14:creationId xmlns:p14="http://schemas.microsoft.com/office/powerpoint/2010/main" val="135005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8" y="2125662"/>
            <a:ext cx="10983269" cy="1181862"/>
          </a:xfrm>
        </p:spPr>
        <p:txBody>
          <a:bodyPr/>
          <a:lstStyle/>
          <a:p>
            <a:r>
              <a:rPr lang="en-US" dirty="0"/>
              <a:t>Service Fabric</a:t>
            </a:r>
          </a:p>
        </p:txBody>
      </p:sp>
      <p:grpSp>
        <p:nvGrpSpPr>
          <p:cNvPr id="3" name="Group 2"/>
          <p:cNvGrpSpPr/>
          <p:nvPr/>
        </p:nvGrpSpPr>
        <p:grpSpPr>
          <a:xfrm>
            <a:off x="304497" y="2230157"/>
            <a:ext cx="874071" cy="845872"/>
            <a:chOff x="513213" y="1516062"/>
            <a:chExt cx="4163327" cy="4158599"/>
          </a:xfrm>
          <a:solidFill>
            <a:srgbClr val="FFA800"/>
          </a:solidFill>
        </p:grpSpPr>
        <p:sp>
          <p:nvSpPr>
            <p:cNvPr id="4" name="Oval 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50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2969" y="295274"/>
            <a:ext cx="10541233" cy="917575"/>
          </a:xfrm>
        </p:spPr>
        <p:txBody>
          <a:bodyPr/>
          <a:lstStyle/>
          <a:p>
            <a:r>
              <a:rPr lang="en-US" kern="0" dirty="0">
                <a:gradFill>
                  <a:gsLst>
                    <a:gs pos="2917">
                      <a:srgbClr val="505050"/>
                    </a:gs>
                    <a:gs pos="100000">
                      <a:srgbClr val="505050"/>
                    </a:gs>
                  </a:gsLst>
                  <a:lin ang="5400000" scaled="0"/>
                </a:gradFill>
                <a:cs typeface="Segoe UI Semibold" panose="020B0702040204020203" pitchFamily="34" charset="0"/>
              </a:rPr>
              <a:t>Azure Service Fabric</a:t>
            </a:r>
          </a:p>
        </p:txBody>
      </p:sp>
      <p:sp>
        <p:nvSpPr>
          <p:cNvPr id="70" name="TextBox 69"/>
          <p:cNvSpPr txBox="1"/>
          <p:nvPr/>
        </p:nvSpPr>
        <p:spPr>
          <a:xfrm>
            <a:off x="275483" y="1618182"/>
            <a:ext cx="3931363" cy="4900489"/>
          </a:xfrm>
          <a:prstGeom prst="rect">
            <a:avLst/>
          </a:prstGeom>
          <a:solidFill>
            <a:schemeClr val="accent1">
              <a:lumMod val="75000"/>
            </a:schemeClr>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t>Hyperscale </a:t>
            </a:r>
            <a:br>
              <a:rPr lang="en-US" sz="2448" dirty="0"/>
            </a:br>
            <a:r>
              <a:rPr lang="en-US" sz="2448" dirty="0"/>
              <a:t>Microservices platform</a:t>
            </a:r>
          </a:p>
        </p:txBody>
      </p:sp>
      <p:sp>
        <p:nvSpPr>
          <p:cNvPr id="71" name="TextBox 70"/>
          <p:cNvSpPr txBox="1"/>
          <p:nvPr/>
        </p:nvSpPr>
        <p:spPr>
          <a:xfrm>
            <a:off x="4252557" y="1618182"/>
            <a:ext cx="3931363" cy="4900489"/>
          </a:xfrm>
          <a:prstGeom prst="rect">
            <a:avLst/>
          </a:prstGeom>
          <a:solidFill>
            <a:schemeClr val="accent1"/>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t>Managed platform</a:t>
            </a:r>
          </a:p>
        </p:txBody>
      </p:sp>
      <p:sp>
        <p:nvSpPr>
          <p:cNvPr id="72" name="TextBox 71"/>
          <p:cNvSpPr txBox="1"/>
          <p:nvPr/>
        </p:nvSpPr>
        <p:spPr>
          <a:xfrm>
            <a:off x="8229632" y="1618182"/>
            <a:ext cx="3931363" cy="4900489"/>
          </a:xfrm>
          <a:prstGeom prst="rect">
            <a:avLst/>
          </a:prstGeom>
          <a:solidFill>
            <a:schemeClr val="accent1">
              <a:lumMod val="75000"/>
            </a:schemeClr>
          </a:solidFill>
        </p:spPr>
        <p:txBody>
          <a:bodyPr wrap="square" lIns="182828" tIns="146262" rIns="182828" bIns="146262"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448" dirty="0"/>
              <a:t>High </a:t>
            </a:r>
            <a:br>
              <a:rPr lang="en-US" sz="2448" dirty="0"/>
            </a:br>
            <a:r>
              <a:rPr lang="en-US" sz="2448" dirty="0"/>
              <a:t>productivity development</a:t>
            </a:r>
          </a:p>
        </p:txBody>
      </p:sp>
      <p:grpSp>
        <p:nvGrpSpPr>
          <p:cNvPr id="33" name="Group 32"/>
          <p:cNvGrpSpPr/>
          <p:nvPr/>
        </p:nvGrpSpPr>
        <p:grpSpPr>
          <a:xfrm>
            <a:off x="4420657" y="2760505"/>
            <a:ext cx="1626633" cy="1224333"/>
            <a:chOff x="4420400" y="2760400"/>
            <a:chExt cx="1626863"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a:endParaRPr>
            </a:p>
          </p:txBody>
        </p:sp>
        <p:sp>
          <p:nvSpPr>
            <p:cNvPr id="119" name="TextBox 118"/>
            <p:cNvSpPr txBox="1"/>
            <p:nvPr/>
          </p:nvSpPr>
          <p:spPr>
            <a:xfrm>
              <a:off x="4420400" y="3497262"/>
              <a:ext cx="1626863" cy="487645"/>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Built-in auto scale</a:t>
              </a:r>
              <a:br>
                <a:rPr lang="en-US" sz="1399" kern="0" dirty="0">
                  <a:gradFill>
                    <a:gsLst>
                      <a:gs pos="0">
                        <a:srgbClr val="FFFFFF"/>
                      </a:gs>
                      <a:gs pos="100000">
                        <a:srgbClr val="FFFFFF"/>
                      </a:gs>
                    </a:gsLst>
                    <a:lin ang="5400000" scaled="1"/>
                  </a:gradFill>
                  <a:latin typeface="Segoe UI"/>
                </a:rPr>
              </a:br>
              <a:r>
                <a:rPr lang="en-US" sz="1399"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354816" y="2675982"/>
            <a:ext cx="1638077" cy="1308855"/>
            <a:chOff x="6379120" y="2675866"/>
            <a:chExt cx="1638309"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a:endParaRPr>
            </a:p>
          </p:txBody>
        </p:sp>
        <p:sp>
          <p:nvSpPr>
            <p:cNvPr id="122" name="TextBox 121"/>
            <p:cNvSpPr txBox="1"/>
            <p:nvPr/>
          </p:nvSpPr>
          <p:spPr>
            <a:xfrm>
              <a:off x="6379120" y="3497262"/>
              <a:ext cx="1638309" cy="487645"/>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High availability</a:t>
              </a:r>
              <a:br>
                <a:rPr lang="en-US" sz="1399" kern="0" dirty="0">
                  <a:gradFill>
                    <a:gsLst>
                      <a:gs pos="0">
                        <a:srgbClr val="FFFFFF"/>
                      </a:gs>
                      <a:gs pos="100000">
                        <a:srgbClr val="FFFFFF"/>
                      </a:gs>
                    </a:gsLst>
                    <a:lin ang="5400000" scaled="1"/>
                  </a:gradFill>
                  <a:latin typeface="Segoe UI"/>
                </a:rPr>
              </a:br>
              <a:r>
                <a:rPr lang="en-US" sz="1399"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369166" y="2678362"/>
            <a:ext cx="2036998" cy="1504178"/>
            <a:chOff x="8369449" y="2678247"/>
            <a:chExt cx="2037280"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a:endParaRPr>
            </a:p>
          </p:txBody>
        </p:sp>
        <p:sp>
          <p:nvSpPr>
            <p:cNvPr id="131" name="TextBox 130"/>
            <p:cNvSpPr txBox="1"/>
            <p:nvPr/>
          </p:nvSpPr>
          <p:spPr>
            <a:xfrm>
              <a:off x="8369449" y="3497337"/>
              <a:ext cx="2037280" cy="68530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Simple</a:t>
              </a:r>
            </a:p>
            <a:p>
              <a:pPr algn="ctr" defTabSz="913489">
                <a:lnSpc>
                  <a:spcPct val="90000"/>
                </a:lnSpc>
                <a:defRPr/>
              </a:pPr>
              <a:r>
                <a:rPr lang="en-US" sz="1399" kern="0" dirty="0">
                  <a:gradFill>
                    <a:gsLst>
                      <a:gs pos="0">
                        <a:srgbClr val="FFFFFF"/>
                      </a:gs>
                      <a:gs pos="100000">
                        <a:srgbClr val="FFFFFF"/>
                      </a:gs>
                    </a:gsLst>
                    <a:lin ang="5400000" scaled="1"/>
                  </a:gradFill>
                  <a:latin typeface="Segoe UI"/>
                </a:rPr>
                <a:t>Programming models for</a:t>
              </a:r>
            </a:p>
            <a:p>
              <a:pPr algn="ctr" defTabSz="913489">
                <a:lnSpc>
                  <a:spcPct val="90000"/>
                </a:lnSpc>
                <a:defRPr/>
              </a:pPr>
              <a:r>
                <a:rPr lang="en-US" sz="1399" kern="0" dirty="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539904" y="3497262"/>
            <a:ext cx="1255447"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Stateful</a:t>
            </a:r>
          </a:p>
          <a:p>
            <a:pPr algn="ctr" defTabSz="913489">
              <a:lnSpc>
                <a:spcPct val="90000"/>
              </a:lnSpc>
              <a:defRPr/>
            </a:pPr>
            <a:r>
              <a:rPr lang="en-US" sz="1399" kern="0" dirty="0">
                <a:gradFill>
                  <a:gsLst>
                    <a:gs pos="0">
                      <a:srgbClr val="FFFFFF"/>
                    </a:gs>
                    <a:gs pos="100000">
                      <a:srgbClr val="FFFFFF"/>
                    </a:gs>
                  </a:gsLst>
                  <a:lin ang="5400000" scaled="1"/>
                </a:gradFill>
                <a:latin typeface="Segoe UI"/>
              </a:rPr>
              <a:t>Microservices</a:t>
            </a:r>
          </a:p>
        </p:txBody>
      </p:sp>
      <p:pic>
        <p:nvPicPr>
          <p:cNvPr id="7" name="Picture 6"/>
          <p:cNvPicPr>
            <a:picLocks noChangeAspect="1"/>
          </p:cNvPicPr>
          <p:nvPr/>
        </p:nvPicPr>
        <p:blipFill>
          <a:blip r:embed="rId3"/>
          <a:stretch>
            <a:fillRect/>
          </a:stretch>
        </p:blipFill>
        <p:spPr>
          <a:xfrm>
            <a:off x="275483" y="86428"/>
            <a:ext cx="1347487" cy="1425937"/>
          </a:xfrm>
          <a:prstGeom prst="rect">
            <a:avLst/>
          </a:prstGeom>
        </p:spPr>
      </p:pic>
      <p:pic>
        <p:nvPicPr>
          <p:cNvPr id="58" name="Picture 57"/>
          <p:cNvPicPr>
            <a:picLocks noChangeAspect="1"/>
          </p:cNvPicPr>
          <p:nvPr/>
        </p:nvPicPr>
        <p:blipFill>
          <a:blip r:embed="rId4"/>
          <a:stretch>
            <a:fillRect/>
          </a:stretch>
        </p:blipFill>
        <p:spPr>
          <a:xfrm>
            <a:off x="275482" y="2194957"/>
            <a:ext cx="1782368" cy="1782368"/>
          </a:xfrm>
          <a:prstGeom prst="rect">
            <a:avLst/>
          </a:prstGeom>
        </p:spPr>
      </p:pic>
      <p:sp>
        <p:nvSpPr>
          <p:cNvPr id="59" name="TextBox 58"/>
          <p:cNvSpPr txBox="1"/>
          <p:nvPr/>
        </p:nvSpPr>
        <p:spPr>
          <a:xfrm>
            <a:off x="521868" y="3737293"/>
            <a:ext cx="1289841" cy="289947"/>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5"/>
          <a:stretch>
            <a:fillRect/>
          </a:stretch>
        </p:blipFill>
        <p:spPr>
          <a:xfrm>
            <a:off x="2631941" y="2512911"/>
            <a:ext cx="1216695" cy="1216695"/>
          </a:xfrm>
          <a:prstGeom prst="rect">
            <a:avLst/>
          </a:prstGeom>
        </p:spPr>
      </p:pic>
      <p:sp>
        <p:nvSpPr>
          <p:cNvPr id="61" name="TextBox 60"/>
          <p:cNvSpPr txBox="1"/>
          <p:nvPr/>
        </p:nvSpPr>
        <p:spPr>
          <a:xfrm>
            <a:off x="2471008" y="3737293"/>
            <a:ext cx="1482762" cy="289947"/>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79535" y="4466745"/>
            <a:ext cx="1319911" cy="1099038"/>
          </a:xfrm>
          <a:prstGeom prst="rect">
            <a:avLst/>
          </a:prstGeom>
          <a:solidFill>
            <a:schemeClr val="tx2"/>
          </a:solidFill>
          <a:extLst/>
        </p:spPr>
      </p:pic>
      <p:sp>
        <p:nvSpPr>
          <p:cNvPr id="81" name="TextBox 80"/>
          <p:cNvSpPr txBox="1"/>
          <p:nvPr/>
        </p:nvSpPr>
        <p:spPr>
          <a:xfrm>
            <a:off x="250436" y="5769049"/>
            <a:ext cx="1723522" cy="673632"/>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Windows and Linux</a:t>
            </a:r>
          </a:p>
          <a:p>
            <a:pPr algn="ctr" defTabSz="913489">
              <a:lnSpc>
                <a:spcPct val="90000"/>
              </a:lnSpc>
              <a:defRPr/>
            </a:pPr>
            <a:r>
              <a:rPr lang="en-US" sz="1399" kern="0" dirty="0">
                <a:gradFill>
                  <a:gsLst>
                    <a:gs pos="0">
                      <a:srgbClr val="FFFFFF"/>
                    </a:gs>
                    <a:gs pos="100000">
                      <a:srgbClr val="FFFFFF"/>
                    </a:gs>
                  </a:gsLst>
                  <a:lin ang="5400000" scaled="1"/>
                </a:gradFill>
                <a:latin typeface="Segoe UI"/>
              </a:rPr>
              <a:t>container </a:t>
            </a:r>
          </a:p>
          <a:p>
            <a:pPr algn="ctr" defTabSz="913489">
              <a:lnSpc>
                <a:spcPct val="90000"/>
              </a:lnSpc>
              <a:defRPr/>
            </a:pPr>
            <a:r>
              <a:rPr lang="en-US" sz="1399" kern="0" dirty="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7"/>
          <a:stretch>
            <a:fillRect/>
          </a:stretch>
        </p:blipFill>
        <p:spPr>
          <a:xfrm>
            <a:off x="2222054" y="4017434"/>
            <a:ext cx="1984789" cy="1984789"/>
          </a:xfrm>
          <a:prstGeom prst="rect">
            <a:avLst/>
          </a:prstGeom>
        </p:spPr>
      </p:pic>
      <p:sp>
        <p:nvSpPr>
          <p:cNvPr id="83" name="TextBox 82"/>
          <p:cNvSpPr txBox="1"/>
          <p:nvPr/>
        </p:nvSpPr>
        <p:spPr>
          <a:xfrm>
            <a:off x="2207338" y="5812968"/>
            <a:ext cx="1853887" cy="487576"/>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DevOps and </a:t>
            </a:r>
          </a:p>
          <a:p>
            <a:pPr algn="ctr" defTabSz="913489">
              <a:lnSpc>
                <a:spcPct val="90000"/>
              </a:lnSpc>
              <a:defRPr/>
            </a:pPr>
            <a:r>
              <a:rPr lang="en-US" sz="1399" kern="0" dirty="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8"/>
          <a:stretch>
            <a:fillRect/>
          </a:stretch>
        </p:blipFill>
        <p:spPr>
          <a:xfrm>
            <a:off x="6306718" y="4339330"/>
            <a:ext cx="1734271" cy="1157182"/>
          </a:xfrm>
          <a:prstGeom prst="rect">
            <a:avLst/>
          </a:prstGeom>
        </p:spPr>
      </p:pic>
      <p:sp>
        <p:nvSpPr>
          <p:cNvPr id="86" name="TextBox 85"/>
          <p:cNvSpPr txBox="1"/>
          <p:nvPr/>
        </p:nvSpPr>
        <p:spPr>
          <a:xfrm>
            <a:off x="6462775" y="5517264"/>
            <a:ext cx="1422158" cy="867403"/>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489">
              <a:defRPr/>
            </a:pPr>
            <a:r>
              <a:rPr lang="en-US" sz="1399" dirty="0">
                <a:latin typeface="Segoe UI"/>
              </a:rPr>
              <a:t>Available on</a:t>
            </a:r>
          </a:p>
          <a:p>
            <a:pPr defTabSz="913489">
              <a:defRPr/>
            </a:pPr>
            <a:r>
              <a:rPr lang="en-US" sz="1399" dirty="0">
                <a:latin typeface="Segoe UI"/>
              </a:rPr>
              <a:t>Private Cloud, </a:t>
            </a:r>
          </a:p>
          <a:p>
            <a:pPr defTabSz="913489">
              <a:defRPr/>
            </a:pPr>
            <a:r>
              <a:rPr lang="en-US" sz="1399" dirty="0">
                <a:latin typeface="Segoe UI"/>
              </a:rPr>
              <a:t>Public Cloud &amp; </a:t>
            </a:r>
            <a:br>
              <a:rPr lang="en-US" sz="1399" dirty="0">
                <a:latin typeface="Segoe UI"/>
              </a:rPr>
            </a:br>
            <a:r>
              <a:rPr lang="en-US" sz="1399" dirty="0">
                <a:latin typeface="Segoe UI"/>
              </a:rPr>
              <a:t>Hosted Cloud</a:t>
            </a:r>
          </a:p>
        </p:txBody>
      </p:sp>
      <p:pic>
        <p:nvPicPr>
          <p:cNvPr id="87" name="Picture 86"/>
          <p:cNvPicPr>
            <a:picLocks noChangeAspect="1"/>
          </p:cNvPicPr>
          <p:nvPr/>
        </p:nvPicPr>
        <p:blipFill>
          <a:blip r:embed="rId9"/>
          <a:stretch>
            <a:fillRect/>
          </a:stretch>
        </p:blipFill>
        <p:spPr>
          <a:xfrm>
            <a:off x="4489477" y="4118143"/>
            <a:ext cx="1532225" cy="1532225"/>
          </a:xfrm>
          <a:prstGeom prst="rect">
            <a:avLst/>
          </a:prstGeom>
        </p:spPr>
      </p:pic>
      <p:sp>
        <p:nvSpPr>
          <p:cNvPr id="88" name="TextBox 87"/>
          <p:cNvSpPr txBox="1"/>
          <p:nvPr/>
        </p:nvSpPr>
        <p:spPr>
          <a:xfrm>
            <a:off x="4624661" y="5653758"/>
            <a:ext cx="1261858" cy="479861"/>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Health </a:t>
            </a:r>
            <a:br>
              <a:rPr lang="en-US" sz="1399" kern="0" dirty="0">
                <a:gradFill>
                  <a:gsLst>
                    <a:gs pos="0">
                      <a:srgbClr val="FFFFFF"/>
                    </a:gs>
                    <a:gs pos="100000">
                      <a:srgbClr val="FFFFFF"/>
                    </a:gs>
                  </a:gsLst>
                  <a:lin ang="5400000" scaled="1"/>
                </a:gradFill>
                <a:latin typeface="Segoe UI"/>
              </a:rPr>
            </a:br>
            <a:r>
              <a:rPr lang="en-US" sz="1399" kern="0" dirty="0">
                <a:gradFill>
                  <a:gsLst>
                    <a:gs pos="0">
                      <a:srgbClr val="FFFFFF"/>
                    </a:gs>
                    <a:gs pos="100000">
                      <a:srgbClr val="FFFFFF"/>
                    </a:gs>
                  </a:gsLst>
                  <a:lin ang="5400000" scaled="1"/>
                </a:gradFill>
                <a:latin typeface="Segoe UI"/>
              </a:rPr>
              <a:t>&amp; monitoring</a:t>
            </a:r>
          </a:p>
        </p:txBody>
      </p:sp>
      <p:sp>
        <p:nvSpPr>
          <p:cNvPr id="89" name="Freeform 37"/>
          <p:cNvSpPr>
            <a:spLocks noChangeAspect="1" noEditPoints="1"/>
          </p:cNvSpPr>
          <p:nvPr/>
        </p:nvSpPr>
        <p:spPr bwMode="black">
          <a:xfrm>
            <a:off x="11167628" y="2934481"/>
            <a:ext cx="440395" cy="338181"/>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dirty="0"/>
          </a:p>
        </p:txBody>
      </p:sp>
      <p:sp>
        <p:nvSpPr>
          <p:cNvPr id="90" name="Freeform 89"/>
          <p:cNvSpPr>
            <a:spLocks noChangeAspect="1"/>
          </p:cNvSpPr>
          <p:nvPr/>
        </p:nvSpPr>
        <p:spPr bwMode="black">
          <a:xfrm>
            <a:off x="10773358" y="2917051"/>
            <a:ext cx="373041" cy="37041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18566399" y="3351543"/>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sp>
        <p:nvSpPr>
          <p:cNvPr id="91" name="Freeform 90"/>
          <p:cNvSpPr>
            <a:spLocks noChangeAspect="1"/>
          </p:cNvSpPr>
          <p:nvPr/>
        </p:nvSpPr>
        <p:spPr bwMode="black">
          <a:xfrm>
            <a:off x="8908100" y="4637674"/>
            <a:ext cx="838487" cy="81077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p:cNvSpPr txBox="1"/>
          <p:nvPr/>
        </p:nvSpPr>
        <p:spPr>
          <a:xfrm>
            <a:off x="8578605" y="5546619"/>
            <a:ext cx="1497476" cy="487576"/>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Learn easily using</a:t>
            </a:r>
          </a:p>
          <a:p>
            <a:pPr algn="ctr" defTabSz="913489">
              <a:lnSpc>
                <a:spcPct val="90000"/>
              </a:lnSpc>
              <a:defRPr/>
            </a:pPr>
            <a:r>
              <a:rPr lang="en-US" sz="1399" kern="0" dirty="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773358" y="4637674"/>
            <a:ext cx="729892" cy="729892"/>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p:cNvSpPr txBox="1"/>
          <p:nvPr/>
        </p:nvSpPr>
        <p:spPr>
          <a:xfrm>
            <a:off x="10445659" y="5565784"/>
            <a:ext cx="1385289" cy="867403"/>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latin typeface="Segoe UI"/>
              </a:rPr>
              <a:t>Simple tooling </a:t>
            </a:r>
            <a:br>
              <a:rPr lang="en-US" sz="1399" kern="0" dirty="0">
                <a:gradFill>
                  <a:gsLst>
                    <a:gs pos="0">
                      <a:srgbClr val="FFFFFF"/>
                    </a:gs>
                    <a:gs pos="100000">
                      <a:srgbClr val="FFFFFF"/>
                    </a:gs>
                  </a:gsLst>
                  <a:lin ang="5400000" scaled="1"/>
                </a:gradFill>
                <a:latin typeface="Segoe UI"/>
              </a:rPr>
            </a:br>
            <a:r>
              <a:rPr lang="en-US" sz="1399" kern="0" dirty="0">
                <a:gradFill>
                  <a:gsLst>
                    <a:gs pos="0">
                      <a:srgbClr val="FFFFFF"/>
                    </a:gs>
                    <a:gs pos="100000">
                      <a:srgbClr val="FFFFFF"/>
                    </a:gs>
                  </a:gsLst>
                  <a:lin ang="5400000" scaled="1"/>
                </a:gradFill>
                <a:latin typeface="Segoe UI"/>
              </a:rPr>
              <a:t>with Visual </a:t>
            </a:r>
            <a:br>
              <a:rPr lang="en-US" sz="1399" kern="0" dirty="0">
                <a:gradFill>
                  <a:gsLst>
                    <a:gs pos="0">
                      <a:srgbClr val="FFFFFF"/>
                    </a:gs>
                    <a:gs pos="100000">
                      <a:srgbClr val="FFFFFF"/>
                    </a:gs>
                  </a:gsLst>
                  <a:lin ang="5400000" scaled="1"/>
                </a:gradFill>
                <a:latin typeface="Segoe UI"/>
              </a:rPr>
            </a:br>
            <a:r>
              <a:rPr lang="en-US" sz="1399" kern="0" dirty="0">
                <a:gradFill>
                  <a:gsLst>
                    <a:gs pos="0">
                      <a:srgbClr val="FFFFFF"/>
                    </a:gs>
                    <a:gs pos="100000">
                      <a:srgbClr val="FFFFFF"/>
                    </a:gs>
                  </a:gsLst>
                  <a:lin ang="5400000" scaled="1"/>
                </a:gradFill>
                <a:latin typeface="Segoe UI"/>
              </a:rPr>
              <a:t>Studio, Eclipse </a:t>
            </a:r>
            <a:br>
              <a:rPr lang="en-US" sz="1399" kern="0" dirty="0">
                <a:gradFill>
                  <a:gsLst>
                    <a:gs pos="0">
                      <a:srgbClr val="FFFFFF"/>
                    </a:gs>
                    <a:gs pos="100000">
                      <a:srgbClr val="FFFFFF"/>
                    </a:gs>
                  </a:gsLst>
                  <a:lin ang="5400000" scaled="1"/>
                </a:gradFill>
                <a:latin typeface="Segoe UI"/>
              </a:rPr>
            </a:br>
            <a:r>
              <a:rPr lang="en-US" sz="1399" kern="0" dirty="0">
                <a:gradFill>
                  <a:gsLst>
                    <a:gs pos="0">
                      <a:srgbClr val="FFFFFF"/>
                    </a:gs>
                    <a:gs pos="100000">
                      <a:srgbClr val="FFFFFF"/>
                    </a:gs>
                  </a:gsLst>
                  <a:lin ang="5400000" scaled="1"/>
                </a:gradFill>
                <a:latin typeface="Segoe UI"/>
              </a:rPr>
              <a:t>&amp; Yeoman</a:t>
            </a:r>
          </a:p>
        </p:txBody>
      </p:sp>
    </p:spTree>
    <p:extLst>
      <p:ext uri="{BB962C8B-B14F-4D97-AF65-F5344CB8AC3E}">
        <p14:creationId xmlns:p14="http://schemas.microsoft.com/office/powerpoint/2010/main" val="822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 in Service Fabric</a:t>
            </a:r>
            <a:endParaRPr lang="en-US" dirty="0">
              <a:gradFill>
                <a:gsLst>
                  <a:gs pos="1250">
                    <a:schemeClr val="tx2"/>
                  </a:gs>
                  <a:gs pos="100000">
                    <a:schemeClr val="tx2"/>
                  </a:gs>
                </a:gsLst>
                <a:lin ang="5400000" scaled="0"/>
              </a:gradFill>
              <a:latin typeface="+mn-lt"/>
            </a:endParaRPr>
          </a:p>
        </p:txBody>
      </p:sp>
      <p:sp>
        <p:nvSpPr>
          <p:cNvPr id="7" name="Text Placeholder 1"/>
          <p:cNvSpPr txBox="1">
            <a:spLocks/>
          </p:cNvSpPr>
          <p:nvPr/>
        </p:nvSpPr>
        <p:spPr>
          <a:xfrm>
            <a:off x="856246" y="1463502"/>
            <a:ext cx="11123030" cy="1126462"/>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Service Fabric is a mission critical, enterprise grade microservices platform that provides  orchestrator of services across a cluster of machines, with years of usage and optimization in massive scale services at Microsoft.</a:t>
            </a:r>
          </a:p>
        </p:txBody>
      </p:sp>
      <p:sp>
        <p:nvSpPr>
          <p:cNvPr id="8" name="Text Placeholder 1"/>
          <p:cNvSpPr txBox="1">
            <a:spLocks/>
          </p:cNvSpPr>
          <p:nvPr/>
        </p:nvSpPr>
        <p:spPr>
          <a:xfrm>
            <a:off x="856246" y="2735256"/>
            <a:ext cx="11123030" cy="849463"/>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Service Fabric supports Linux and Windows Containers and provides support for networking, resources constraints, security, diagnostics, volume drivers, and Visual Studio tooling support</a:t>
            </a:r>
          </a:p>
        </p:txBody>
      </p:sp>
      <p:sp>
        <p:nvSpPr>
          <p:cNvPr id="9" name="Text Placeholder 1"/>
          <p:cNvSpPr txBox="1">
            <a:spLocks/>
          </p:cNvSpPr>
          <p:nvPr/>
        </p:nvSpPr>
        <p:spPr>
          <a:xfrm>
            <a:off x="856246" y="3689510"/>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You can use containers to package your existing code and deploy on Service Fabric (lift and shift)</a:t>
            </a:r>
          </a:p>
        </p:txBody>
      </p:sp>
      <p:sp>
        <p:nvSpPr>
          <p:cNvPr id="10" name="Text Placeholder 1"/>
          <p:cNvSpPr txBox="1">
            <a:spLocks/>
          </p:cNvSpPr>
          <p:nvPr/>
        </p:nvSpPr>
        <p:spPr>
          <a:xfrm>
            <a:off x="856246" y="4643764"/>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You can mix containers and Service Fabric microservices</a:t>
            </a:r>
          </a:p>
        </p:txBody>
      </p:sp>
      <p:sp>
        <p:nvSpPr>
          <p:cNvPr id="11" name="Text Placeholder 1"/>
          <p:cNvSpPr txBox="1">
            <a:spLocks/>
          </p:cNvSpPr>
          <p:nvPr/>
        </p:nvSpPr>
        <p:spPr>
          <a:xfrm>
            <a:off x="856246" y="5598019"/>
            <a:ext cx="11123029" cy="849463"/>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You can reduce impact of “noisy neighbors” services by using resource governance ability of containers and deploy them on Service Fabric </a:t>
            </a:r>
          </a:p>
        </p:txBody>
      </p:sp>
      <p:sp>
        <p:nvSpPr>
          <p:cNvPr id="128" name="Rectangle 127"/>
          <p:cNvSpPr/>
          <p:nvPr/>
        </p:nvSpPr>
        <p:spPr bwMode="auto">
          <a:xfrm>
            <a:off x="0" y="1686560"/>
            <a:ext cx="856246" cy="4828540"/>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3" name="Group 122"/>
          <p:cNvGrpSpPr/>
          <p:nvPr/>
        </p:nvGrpSpPr>
        <p:grpSpPr>
          <a:xfrm>
            <a:off x="456621" y="1462573"/>
            <a:ext cx="850392" cy="850392"/>
            <a:chOff x="456621" y="1780073"/>
            <a:chExt cx="850392" cy="850392"/>
          </a:xfrm>
        </p:grpSpPr>
        <p:sp>
          <p:nvSpPr>
            <p:cNvPr id="70" name="Text Placeholder 1"/>
            <p:cNvSpPr txBox="1">
              <a:spLocks/>
            </p:cNvSpPr>
            <p:nvPr/>
          </p:nvSpPr>
          <p:spPr>
            <a:xfrm>
              <a:off x="456621" y="1780073"/>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05" name="Group 4"/>
            <p:cNvGrpSpPr>
              <a:grpSpLocks noChangeAspect="1"/>
            </p:cNvGrpSpPr>
            <p:nvPr/>
          </p:nvGrpSpPr>
          <p:grpSpPr bwMode="auto">
            <a:xfrm>
              <a:off x="604005" y="1927457"/>
              <a:ext cx="555625" cy="555625"/>
              <a:chOff x="3741" y="2027"/>
              <a:chExt cx="350" cy="350"/>
            </a:xfrm>
          </p:grpSpPr>
          <p:sp>
            <p:nvSpPr>
              <p:cNvPr id="107"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4" name="Group 123"/>
          <p:cNvGrpSpPr/>
          <p:nvPr/>
        </p:nvGrpSpPr>
        <p:grpSpPr>
          <a:xfrm>
            <a:off x="456621" y="2734327"/>
            <a:ext cx="850392" cy="850392"/>
            <a:chOff x="456621" y="2734327"/>
            <a:chExt cx="850392" cy="850392"/>
          </a:xfrm>
        </p:grpSpPr>
        <p:sp>
          <p:nvSpPr>
            <p:cNvPr id="77" name="Text Placeholder 1"/>
            <p:cNvSpPr txBox="1">
              <a:spLocks/>
            </p:cNvSpPr>
            <p:nvPr/>
          </p:nvSpPr>
          <p:spPr>
            <a:xfrm>
              <a:off x="456621" y="2734327"/>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1" name="Group 4"/>
            <p:cNvGrpSpPr>
              <a:grpSpLocks noChangeAspect="1"/>
            </p:cNvGrpSpPr>
            <p:nvPr/>
          </p:nvGrpSpPr>
          <p:grpSpPr bwMode="auto">
            <a:xfrm>
              <a:off x="604005" y="2881711"/>
              <a:ext cx="555625" cy="555625"/>
              <a:chOff x="3741" y="2027"/>
              <a:chExt cx="350" cy="350"/>
            </a:xfrm>
          </p:grpSpPr>
          <p:sp>
            <p:nvSpPr>
              <p:cNvPr id="112"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p:cNvGrpSpPr/>
          <p:nvPr/>
        </p:nvGrpSpPr>
        <p:grpSpPr>
          <a:xfrm>
            <a:off x="456621" y="3688581"/>
            <a:ext cx="850392" cy="850392"/>
            <a:chOff x="456621" y="3688581"/>
            <a:chExt cx="850392" cy="850392"/>
          </a:xfrm>
        </p:grpSpPr>
        <p:sp>
          <p:nvSpPr>
            <p:cNvPr id="84" name="Text Placeholder 1"/>
            <p:cNvSpPr txBox="1">
              <a:spLocks/>
            </p:cNvSpPr>
            <p:nvPr/>
          </p:nvSpPr>
          <p:spPr>
            <a:xfrm>
              <a:off x="456621" y="3688581"/>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4" name="Group 4"/>
            <p:cNvGrpSpPr>
              <a:grpSpLocks noChangeAspect="1"/>
            </p:cNvGrpSpPr>
            <p:nvPr/>
          </p:nvGrpSpPr>
          <p:grpSpPr bwMode="auto">
            <a:xfrm>
              <a:off x="604005" y="3835965"/>
              <a:ext cx="555625" cy="555625"/>
              <a:chOff x="3741" y="2027"/>
              <a:chExt cx="350" cy="350"/>
            </a:xfrm>
          </p:grpSpPr>
          <p:sp>
            <p:nvSpPr>
              <p:cNvPr id="115"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6" name="Group 125"/>
          <p:cNvGrpSpPr/>
          <p:nvPr/>
        </p:nvGrpSpPr>
        <p:grpSpPr>
          <a:xfrm>
            <a:off x="456621" y="4642835"/>
            <a:ext cx="850392" cy="850392"/>
            <a:chOff x="456621" y="4642835"/>
            <a:chExt cx="850392" cy="850392"/>
          </a:xfrm>
        </p:grpSpPr>
        <p:sp>
          <p:nvSpPr>
            <p:cNvPr id="91" name="Text Placeholder 1"/>
            <p:cNvSpPr txBox="1">
              <a:spLocks/>
            </p:cNvSpPr>
            <p:nvPr/>
          </p:nvSpPr>
          <p:spPr>
            <a:xfrm>
              <a:off x="456621" y="4642835"/>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7" name="Group 4"/>
            <p:cNvGrpSpPr>
              <a:grpSpLocks noChangeAspect="1"/>
            </p:cNvGrpSpPr>
            <p:nvPr/>
          </p:nvGrpSpPr>
          <p:grpSpPr bwMode="auto">
            <a:xfrm>
              <a:off x="604005" y="4790219"/>
              <a:ext cx="555625" cy="555625"/>
              <a:chOff x="3741" y="2027"/>
              <a:chExt cx="350" cy="350"/>
            </a:xfrm>
          </p:grpSpPr>
          <p:sp>
            <p:nvSpPr>
              <p:cNvPr id="11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7" name="Group 126"/>
          <p:cNvGrpSpPr/>
          <p:nvPr/>
        </p:nvGrpSpPr>
        <p:grpSpPr>
          <a:xfrm>
            <a:off x="456621" y="5597090"/>
            <a:ext cx="850392" cy="850392"/>
            <a:chOff x="456621" y="5597090"/>
            <a:chExt cx="850392" cy="850392"/>
          </a:xfrm>
        </p:grpSpPr>
        <p:sp>
          <p:nvSpPr>
            <p:cNvPr id="98" name="Text Placeholder 1"/>
            <p:cNvSpPr txBox="1">
              <a:spLocks/>
            </p:cNvSpPr>
            <p:nvPr/>
          </p:nvSpPr>
          <p:spPr>
            <a:xfrm>
              <a:off x="456621" y="5597090"/>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20" name="Group 4"/>
            <p:cNvGrpSpPr>
              <a:grpSpLocks noChangeAspect="1"/>
            </p:cNvGrpSpPr>
            <p:nvPr/>
          </p:nvGrpSpPr>
          <p:grpSpPr bwMode="auto">
            <a:xfrm>
              <a:off x="604005" y="5744474"/>
              <a:ext cx="555625" cy="555625"/>
              <a:chOff x="3741" y="2027"/>
              <a:chExt cx="350" cy="350"/>
            </a:xfrm>
          </p:grpSpPr>
          <p:sp>
            <p:nvSpPr>
              <p:cNvPr id="121"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06865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fltVal val="0"/>
                                          </p:val>
                                        </p:tav>
                                        <p:tav tm="100000">
                                          <p:val>
                                            <p:strVal val="#ppt_w"/>
                                          </p:val>
                                        </p:tav>
                                      </p:tavLst>
                                    </p:anim>
                                    <p:anim calcmode="lin" valueType="num">
                                      <p:cBhvr>
                                        <p:cTn id="8" dur="500" fill="hold"/>
                                        <p:tgtEl>
                                          <p:spTgt spid="123"/>
                                        </p:tgtEl>
                                        <p:attrNameLst>
                                          <p:attrName>ppt_h</p:attrName>
                                        </p:attrNameLst>
                                      </p:cBhvr>
                                      <p:tavLst>
                                        <p:tav tm="0">
                                          <p:val>
                                            <p:fltVal val="0"/>
                                          </p:val>
                                        </p:tav>
                                        <p:tav tm="100000">
                                          <p:val>
                                            <p:strVal val="#ppt_h"/>
                                          </p:val>
                                        </p:tav>
                                      </p:tavLst>
                                    </p:anim>
                                    <p:animEffect transition="in" filter="fade">
                                      <p:cBhvr>
                                        <p:cTn id="9" dur="500"/>
                                        <p:tgtEl>
                                          <p:spTgt spid="123"/>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24"/>
                                        </p:tgtEl>
                                        <p:attrNameLst>
                                          <p:attrName>style.visibility</p:attrName>
                                        </p:attrNameLst>
                                      </p:cBhvr>
                                      <p:to>
                                        <p:strVal val="visible"/>
                                      </p:to>
                                    </p:set>
                                    <p:anim calcmode="lin" valueType="num">
                                      <p:cBhvr>
                                        <p:cTn id="17" dur="500" fill="hold"/>
                                        <p:tgtEl>
                                          <p:spTgt spid="124"/>
                                        </p:tgtEl>
                                        <p:attrNameLst>
                                          <p:attrName>ppt_w</p:attrName>
                                        </p:attrNameLst>
                                      </p:cBhvr>
                                      <p:tavLst>
                                        <p:tav tm="0">
                                          <p:val>
                                            <p:fltVal val="0"/>
                                          </p:val>
                                        </p:tav>
                                        <p:tav tm="100000">
                                          <p:val>
                                            <p:strVal val="#ppt_w"/>
                                          </p:val>
                                        </p:tav>
                                      </p:tavLst>
                                    </p:anim>
                                    <p:anim calcmode="lin" valueType="num">
                                      <p:cBhvr>
                                        <p:cTn id="18" dur="500" fill="hold"/>
                                        <p:tgtEl>
                                          <p:spTgt spid="124"/>
                                        </p:tgtEl>
                                        <p:attrNameLst>
                                          <p:attrName>ppt_h</p:attrName>
                                        </p:attrNameLst>
                                      </p:cBhvr>
                                      <p:tavLst>
                                        <p:tav tm="0">
                                          <p:val>
                                            <p:fltVal val="0"/>
                                          </p:val>
                                        </p:tav>
                                        <p:tav tm="100000">
                                          <p:val>
                                            <p:strVal val="#ppt_h"/>
                                          </p:val>
                                        </p:tav>
                                      </p:tavLst>
                                    </p:anim>
                                    <p:animEffect transition="in" filter="fade">
                                      <p:cBhvr>
                                        <p:cTn id="19" dur="500"/>
                                        <p:tgtEl>
                                          <p:spTgt spid="124"/>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p:cTn id="27" dur="500" fill="hold"/>
                                        <p:tgtEl>
                                          <p:spTgt spid="125"/>
                                        </p:tgtEl>
                                        <p:attrNameLst>
                                          <p:attrName>ppt_w</p:attrName>
                                        </p:attrNameLst>
                                      </p:cBhvr>
                                      <p:tavLst>
                                        <p:tav tm="0">
                                          <p:val>
                                            <p:fltVal val="0"/>
                                          </p:val>
                                        </p:tav>
                                        <p:tav tm="100000">
                                          <p:val>
                                            <p:strVal val="#ppt_w"/>
                                          </p:val>
                                        </p:tav>
                                      </p:tavLst>
                                    </p:anim>
                                    <p:anim calcmode="lin" valueType="num">
                                      <p:cBhvr>
                                        <p:cTn id="28" dur="500" fill="hold"/>
                                        <p:tgtEl>
                                          <p:spTgt spid="125"/>
                                        </p:tgtEl>
                                        <p:attrNameLst>
                                          <p:attrName>ppt_h</p:attrName>
                                        </p:attrNameLst>
                                      </p:cBhvr>
                                      <p:tavLst>
                                        <p:tav tm="0">
                                          <p:val>
                                            <p:fltVal val="0"/>
                                          </p:val>
                                        </p:tav>
                                        <p:tav tm="100000">
                                          <p:val>
                                            <p:strVal val="#ppt_h"/>
                                          </p:val>
                                        </p:tav>
                                      </p:tavLst>
                                    </p:anim>
                                    <p:animEffect transition="in" filter="fade">
                                      <p:cBhvr>
                                        <p:cTn id="29" dur="500"/>
                                        <p:tgtEl>
                                          <p:spTgt spid="125"/>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Effect transition="in" filter="fade">
                                      <p:cBhvr>
                                        <p:cTn id="39" dur="500"/>
                                        <p:tgtEl>
                                          <p:spTgt spid="126"/>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0-#ppt_w/2"/>
                                          </p:val>
                                        </p:tav>
                                        <p:tav tm="100000">
                                          <p:val>
                                            <p:strVal val="#ppt_x"/>
                                          </p:val>
                                        </p:tav>
                                      </p:tavLst>
                                    </p:anim>
                                    <p:anim calcmode="lin" valueType="num">
                                      <p:cBhvr additive="base">
                                        <p:cTn id="5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55182" y="1936391"/>
            <a:ext cx="5011998" cy="2308324"/>
          </a:xfrm>
          <a:prstGeom prst="rect">
            <a:avLst/>
          </a:prstGeom>
        </p:spPr>
        <p:txBody>
          <a:bodyPr wrap="square">
            <a:spAutoFit/>
          </a:bodyPr>
          <a:lstStyle/>
          <a:p>
            <a:pPr marL="285640" indent="-285640" defTabSz="914049">
              <a:buFont typeface="Arial" panose="020B0604020202020204" pitchFamily="34" charset="0"/>
              <a:buChar char="•"/>
            </a:pPr>
            <a:r>
              <a:rPr lang="en-US" dirty="0">
                <a:solidFill>
                  <a:srgbClr val="292929"/>
                </a:solidFill>
              </a:rPr>
              <a:t>Take advantage of Service Fabric’s cluster management and orchestration capabilities in the same way you would with guest executables</a:t>
            </a:r>
          </a:p>
          <a:p>
            <a:pPr marL="285640" indent="-285640" defTabSz="914049">
              <a:buFont typeface="Arial" panose="020B0604020202020204" pitchFamily="34" charset="0"/>
              <a:buChar char="•"/>
            </a:pPr>
            <a:endParaRPr lang="en-US" dirty="0">
              <a:solidFill>
                <a:srgbClr val="292929"/>
              </a:solidFill>
            </a:endParaRPr>
          </a:p>
          <a:p>
            <a:pPr marL="285640" indent="-285640" defTabSz="914049">
              <a:buFont typeface="Arial" panose="020B0604020202020204" pitchFamily="34" charset="0"/>
              <a:buChar char="•"/>
            </a:pPr>
            <a:r>
              <a:rPr lang="en-US" dirty="0"/>
              <a:t>Reference a container image in Docker Hub, a Docker Trusted registry, or a private registry, and Service Fabric will pull down the and launch a container  </a:t>
            </a:r>
            <a:endParaRPr lang="en-US" kern="0" dirty="0">
              <a:solidFill>
                <a:srgbClr val="292929"/>
              </a:solidFill>
            </a:endParaRPr>
          </a:p>
        </p:txBody>
      </p:sp>
      <p:sp>
        <p:nvSpPr>
          <p:cNvPr id="242" name="Rectangle 241"/>
          <p:cNvSpPr/>
          <p:nvPr/>
        </p:nvSpPr>
        <p:spPr>
          <a:xfrm>
            <a:off x="6443318" y="1936391"/>
            <a:ext cx="5614135" cy="2585323"/>
          </a:xfrm>
          <a:prstGeom prst="rect">
            <a:avLst/>
          </a:prstGeom>
        </p:spPr>
        <p:txBody>
          <a:bodyPr wrap="square">
            <a:spAutoFit/>
          </a:bodyPr>
          <a:lstStyle/>
          <a:p>
            <a:pPr marL="285640" indent="-285640" defTabSz="914049">
              <a:buFont typeface="Arial" panose="020B0604020202020204" pitchFamily="34" charset="0"/>
              <a:buChar char="•"/>
            </a:pPr>
            <a:r>
              <a:rPr lang="en-US" dirty="0"/>
              <a:t>Build Service Fabric stateless and stateful services using programming models optimized for productivity  and then package them inside a container</a:t>
            </a:r>
          </a:p>
          <a:p>
            <a:pPr marL="285640" indent="-285640" defTabSz="914049">
              <a:buFont typeface="Arial" panose="020B0604020202020204" pitchFamily="34" charset="0"/>
              <a:buChar char="•"/>
            </a:pPr>
            <a:endParaRPr lang="en-US" dirty="0"/>
          </a:p>
          <a:p>
            <a:pPr marL="285640" indent="-285640" defTabSz="914049">
              <a:buFont typeface="Arial" panose="020B0604020202020204" pitchFamily="34" charset="0"/>
              <a:buChar char="•"/>
            </a:pPr>
            <a:r>
              <a:rPr lang="en-US" dirty="0"/>
              <a:t>Get all the benefits of native Service Fabric services, such as networking naming service support, self-reporting of load metrics and integration with code, </a:t>
            </a:r>
            <a:r>
              <a:rPr lang="en-US" dirty="0" err="1"/>
              <a:t>config</a:t>
            </a:r>
            <a:r>
              <a:rPr lang="en-US" dirty="0"/>
              <a:t>, &amp; data upgrades, in addition to higher isolation levels provided by containers</a:t>
            </a:r>
            <a:endParaRPr lang="en-US" kern="0" dirty="0">
              <a:solidFill>
                <a:sysClr val="windowText" lastClr="000000"/>
              </a:solidFill>
            </a:endParaRPr>
          </a:p>
        </p:txBody>
      </p:sp>
      <p:sp>
        <p:nvSpPr>
          <p:cNvPr id="119" name="Rectangle 118"/>
          <p:cNvSpPr/>
          <p:nvPr/>
        </p:nvSpPr>
        <p:spPr>
          <a:xfrm>
            <a:off x="555182" y="1050902"/>
            <a:ext cx="3772186" cy="707758"/>
          </a:xfrm>
          <a:prstGeom prst="rect">
            <a:avLst/>
          </a:prstGeom>
        </p:spPr>
        <p:txBody>
          <a:bodyPr wrap="none">
            <a:spAutoFit/>
          </a:bodyPr>
          <a:lstStyle/>
          <a:p>
            <a:pPr defTabSz="914049"/>
            <a:r>
              <a:rPr lang="en-US" sz="3999" kern="0" dirty="0">
                <a:solidFill>
                  <a:sysClr val="windowText" lastClr="000000"/>
                </a:solidFill>
                <a:latin typeface="+mj-lt"/>
              </a:rPr>
              <a:t>Guest Containers</a:t>
            </a:r>
          </a:p>
        </p:txBody>
      </p:sp>
      <p:sp>
        <p:nvSpPr>
          <p:cNvPr id="120" name="Rectangle 119"/>
          <p:cNvSpPr/>
          <p:nvPr/>
        </p:nvSpPr>
        <p:spPr>
          <a:xfrm>
            <a:off x="6177732" y="1056573"/>
            <a:ext cx="6274475" cy="707758"/>
          </a:xfrm>
          <a:prstGeom prst="rect">
            <a:avLst/>
          </a:prstGeom>
        </p:spPr>
        <p:txBody>
          <a:bodyPr wrap="none">
            <a:spAutoFit/>
          </a:bodyPr>
          <a:lstStyle/>
          <a:p>
            <a:pPr defTabSz="914049"/>
            <a:r>
              <a:rPr lang="en-US" sz="3999" kern="0" dirty="0">
                <a:solidFill>
                  <a:sysClr val="windowText" lastClr="000000"/>
                </a:solidFill>
                <a:latin typeface="+mj-lt"/>
              </a:rPr>
              <a:t>SF Services inside a container</a:t>
            </a:r>
            <a:endParaRPr lang="en-US" sz="3599" kern="0" dirty="0">
              <a:solidFill>
                <a:sysClr val="windowText" lastClr="000000"/>
              </a:solidFill>
              <a:latin typeface="+mj-lt"/>
            </a:endParaRPr>
          </a:p>
        </p:txBody>
      </p:sp>
      <p:cxnSp>
        <p:nvCxnSpPr>
          <p:cNvPr id="127" name="Straight Connector 126"/>
          <p:cNvCxnSpPr/>
          <p:nvPr/>
        </p:nvCxnSpPr>
        <p:spPr>
          <a:xfrm flipH="1">
            <a:off x="5986086" y="869271"/>
            <a:ext cx="3617" cy="6097078"/>
          </a:xfrm>
          <a:prstGeom prst="line">
            <a:avLst/>
          </a:prstGeom>
          <a:noFill/>
          <a:ln w="15875" cap="flat" cmpd="sng" algn="ctr">
            <a:solidFill>
              <a:sysClr val="windowText" lastClr="000000"/>
            </a:solidFill>
            <a:prstDash val="solid"/>
            <a:miter lim="800000"/>
          </a:ln>
          <a:effectLst/>
        </p:spPr>
      </p:cxnSp>
      <p:grpSp>
        <p:nvGrpSpPr>
          <p:cNvPr id="128" name="Group 127"/>
          <p:cNvGrpSpPr/>
          <p:nvPr/>
        </p:nvGrpSpPr>
        <p:grpSpPr>
          <a:xfrm>
            <a:off x="2013196" y="4703219"/>
            <a:ext cx="2082354" cy="1414243"/>
            <a:chOff x="1799201" y="2089133"/>
            <a:chExt cx="1517572" cy="995863"/>
          </a:xfrm>
        </p:grpSpPr>
        <p:pic>
          <p:nvPicPr>
            <p:cNvPr id="129" name="Picture 128"/>
            <p:cNvPicPr>
              <a:picLocks noChangeAspect="1"/>
            </p:cNvPicPr>
            <p:nvPr/>
          </p:nvPicPr>
          <p:blipFill>
            <a:blip r:embed="rId3"/>
            <a:stretch>
              <a:fillRect/>
            </a:stretch>
          </p:blipFill>
          <p:spPr>
            <a:xfrm>
              <a:off x="2320910" y="2089133"/>
              <a:ext cx="995863" cy="995863"/>
            </a:xfrm>
            <a:prstGeom prst="rect">
              <a:avLst/>
            </a:prstGeom>
          </p:spPr>
        </p:pic>
        <p:pic>
          <p:nvPicPr>
            <p:cNvPr id="130" name="Picture 1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31" name="Group 130"/>
          <p:cNvGrpSpPr/>
          <p:nvPr/>
        </p:nvGrpSpPr>
        <p:grpSpPr>
          <a:xfrm>
            <a:off x="7345282" y="4375711"/>
            <a:ext cx="3564017" cy="2151270"/>
            <a:chOff x="3579361" y="1840611"/>
            <a:chExt cx="2636875" cy="1484902"/>
          </a:xfrm>
        </p:grpSpPr>
        <p:pic>
          <p:nvPicPr>
            <p:cNvPr id="132" name="Picture 131"/>
            <p:cNvPicPr>
              <a:picLocks noChangeAspect="1"/>
            </p:cNvPicPr>
            <p:nvPr/>
          </p:nvPicPr>
          <p:blipFill>
            <a:blip r:embed="rId3"/>
            <a:stretch>
              <a:fillRect/>
            </a:stretch>
          </p:blipFill>
          <p:spPr>
            <a:xfrm>
              <a:off x="5220373" y="2098584"/>
              <a:ext cx="995863" cy="995863"/>
            </a:xfrm>
            <a:prstGeom prst="rect">
              <a:avLst/>
            </a:prstGeom>
          </p:spPr>
        </p:pic>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135" name="Picture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36" name="Picture 135"/>
            <p:cNvPicPr>
              <a:picLocks noChangeAspect="1"/>
            </p:cNvPicPr>
            <p:nvPr/>
          </p:nvPicPr>
          <p:blipFill>
            <a:blip r:embed="rId6"/>
            <a:stretch>
              <a:fillRect/>
            </a:stretch>
          </p:blipFill>
          <p:spPr>
            <a:xfrm>
              <a:off x="3579361" y="2996300"/>
              <a:ext cx="288061" cy="329213"/>
            </a:xfrm>
            <a:prstGeom prst="rect">
              <a:avLst/>
            </a:prstGeom>
          </p:spPr>
        </p:pic>
        <p:cxnSp>
          <p:nvCxnSpPr>
            <p:cNvPr id="137" name="Straight Arrow Connector 136"/>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9" name="Title 1"/>
          <p:cNvSpPr>
            <a:spLocks noGrp="1"/>
          </p:cNvSpPr>
          <p:nvPr>
            <p:ph type="title"/>
          </p:nvPr>
        </p:nvSpPr>
        <p:spPr>
          <a:xfrm>
            <a:off x="232950" y="110872"/>
            <a:ext cx="11889564" cy="917575"/>
          </a:xfrm>
        </p:spPr>
        <p:txBody>
          <a:bodyPr/>
          <a:lstStyle/>
          <a:p>
            <a:r>
              <a:rPr lang="en-US" dirty="0"/>
              <a:t>Container Scenarios in Service Fabric</a:t>
            </a:r>
            <a:endParaRPr lang="en-US" dirty="0">
              <a:gradFill>
                <a:gsLst>
                  <a:gs pos="1250">
                    <a:schemeClr val="tx2"/>
                  </a:gs>
                  <a:gs pos="100000">
                    <a:schemeClr val="tx2"/>
                  </a:gs>
                </a:gsLst>
                <a:lin ang="5400000" scaled="0"/>
              </a:gradFill>
              <a:latin typeface="+mn-lt"/>
            </a:endParaRPr>
          </a:p>
        </p:txBody>
      </p:sp>
    </p:spTree>
    <p:extLst>
      <p:ext uri="{BB962C8B-B14F-4D97-AF65-F5344CB8AC3E}">
        <p14:creationId xmlns:p14="http://schemas.microsoft.com/office/powerpoint/2010/main" val="61406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8" y="2125662"/>
            <a:ext cx="10983269" cy="2179058"/>
          </a:xfrm>
        </p:spPr>
        <p:txBody>
          <a:bodyPr/>
          <a:lstStyle/>
          <a:p>
            <a:r>
              <a:rPr lang="en-US" dirty="0"/>
              <a:t>Container Developer Experience</a:t>
            </a:r>
          </a:p>
        </p:txBody>
      </p:sp>
      <p:pic>
        <p:nvPicPr>
          <p:cNvPr id="14" name="Picture 13"/>
          <p:cNvPicPr>
            <a:picLocks noChangeAspect="1"/>
          </p:cNvPicPr>
          <p:nvPr/>
        </p:nvPicPr>
        <p:blipFill>
          <a:blip r:embed="rId3"/>
          <a:stretch>
            <a:fillRect/>
          </a:stretch>
        </p:blipFill>
        <p:spPr>
          <a:xfrm>
            <a:off x="0" y="2604956"/>
            <a:ext cx="1549400" cy="813436"/>
          </a:xfrm>
          <a:prstGeom prst="rect">
            <a:avLst/>
          </a:prstGeom>
        </p:spPr>
      </p:pic>
    </p:spTree>
    <p:extLst>
      <p:ext uri="{BB962C8B-B14F-4D97-AF65-F5344CB8AC3E}">
        <p14:creationId xmlns:p14="http://schemas.microsoft.com/office/powerpoint/2010/main" val="13904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484981" y="1580804"/>
            <a:ext cx="3466513" cy="2262357"/>
            <a:chOff x="4396574" y="1549949"/>
            <a:chExt cx="3398851" cy="2218198"/>
          </a:xfrm>
        </p:grpSpPr>
        <p:sp>
          <p:nvSpPr>
            <p:cNvPr id="293" name="Rectangle 292"/>
            <p:cNvSpPr/>
            <p:nvPr/>
          </p:nvSpPr>
          <p:spPr bwMode="auto">
            <a:xfrm>
              <a:off x="4396574" y="1549949"/>
              <a:ext cx="3398851" cy="2218198"/>
            </a:xfrm>
            <a:prstGeom prst="rect">
              <a:avLst/>
            </a:prstGeom>
            <a:solidFill>
              <a:srgbClr val="EEEEEE"/>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65"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b="1" dirty="0">
                  <a:solidFill>
                    <a:srgbClr val="0078D7"/>
                  </a:solidFill>
                  <a:ea typeface="Segoe UI" pitchFamily="34" charset="0"/>
                  <a:cs typeface="Segoe UI" pitchFamily="34" charset="0"/>
                </a:rPr>
                <a:t>Operations</a:t>
              </a:r>
              <a:r>
                <a:rPr lang="en-US" sz="1632" dirty="0">
                  <a:solidFill>
                    <a:srgbClr val="333333"/>
                  </a:solidFill>
                  <a:ea typeface="Segoe UI" pitchFamily="34" charset="0"/>
                  <a:cs typeface="Segoe UI" pitchFamily="34" charset="0"/>
                </a:rPr>
                <a:t> collaborates with </a:t>
              </a:r>
              <a:r>
                <a:rPr lang="en-US" sz="1632" b="1" dirty="0">
                  <a:solidFill>
                    <a:srgbClr val="0078D7"/>
                  </a:solidFill>
                  <a:ea typeface="Segoe UI" pitchFamily="34" charset="0"/>
                  <a:cs typeface="Segoe UI" pitchFamily="34" charset="0"/>
                </a:rPr>
                <a:t>developers</a:t>
              </a:r>
              <a:r>
                <a:rPr lang="en-US" sz="1632" dirty="0">
                  <a:solidFill>
                    <a:srgbClr val="333333"/>
                  </a:solidFill>
                  <a:ea typeface="Segoe UI" pitchFamily="34" charset="0"/>
                  <a:cs typeface="Segoe UI" pitchFamily="34" charset="0"/>
                </a:rPr>
                <a:t> to provide app metrics and insights.</a:t>
              </a:r>
            </a:p>
          </p:txBody>
        </p:sp>
        <p:sp>
          <p:nvSpPr>
            <p:cNvPr id="809" name="Freeform 22"/>
            <p:cNvSpPr>
              <a:spLocks noChangeAspect="1" noEditPoints="1"/>
            </p:cNvSpPr>
            <p:nvPr/>
          </p:nvSpPr>
          <p:spPr bwMode="black">
            <a:xfrm>
              <a:off x="5051654" y="1604512"/>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91390" tIns="45696" rIns="91390" bIns="45696" numCol="1" anchor="t" anchorCtr="0" compatLnSpc="1">
              <a:prstTxWarp prst="textNoShape">
                <a:avLst/>
              </a:prstTxWarp>
            </a:bodyPr>
            <a:lstStyle/>
            <a:p>
              <a:endParaRPr lang="en-US" sz="1799"/>
            </a:p>
          </p:txBody>
        </p:sp>
        <p:sp>
          <p:nvSpPr>
            <p:cNvPr id="810" name="Freeform 5"/>
            <p:cNvSpPr>
              <a:spLocks noChangeAspect="1" noEditPoints="1"/>
            </p:cNvSpPr>
            <p:nvPr/>
          </p:nvSpPr>
          <p:spPr bwMode="auto">
            <a:xfrm>
              <a:off x="5264620" y="2005054"/>
              <a:ext cx="775201" cy="59871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333333"/>
            </a:solidFill>
            <a:ln>
              <a:noFill/>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11" name="TextBox 810"/>
            <p:cNvSpPr txBox="1"/>
            <p:nvPr/>
          </p:nvSpPr>
          <p:spPr>
            <a:xfrm>
              <a:off x="5436818" y="2671633"/>
              <a:ext cx="1816006" cy="204060"/>
            </a:xfrm>
            <a:prstGeom prst="rect">
              <a:avLst/>
            </a:prstGeom>
            <a:noFill/>
          </p:spPr>
          <p:txBody>
            <a:bodyPr wrap="square" lIns="182802" tIns="146241" rIns="182802" bIns="146241" rtlCol="0" anchor="ctr">
              <a:noAutofit/>
            </a:bodyPr>
            <a:lstStyle/>
            <a:p>
              <a:pPr algn="ctr" defTabSz="932384">
                <a:lnSpc>
                  <a:spcPct val="90000"/>
                </a:lnSpc>
                <a:spcAft>
                  <a:spcPts val="600"/>
                </a:spcAft>
              </a:pPr>
              <a:r>
                <a:rPr lang="en-US" sz="1071" dirty="0">
                  <a:solidFill>
                    <a:srgbClr val="FFFFFF"/>
                  </a:solidFill>
                  <a:latin typeface="Segoe UI"/>
                </a:rPr>
                <a:t>Physical/Virtual Servers</a:t>
              </a:r>
            </a:p>
          </p:txBody>
        </p:sp>
        <p:sp>
          <p:nvSpPr>
            <p:cNvPr id="812" name="Freeform 5"/>
            <p:cNvSpPr>
              <a:spLocks noChangeAspect="1" noEditPoints="1"/>
            </p:cNvSpPr>
            <p:nvPr/>
          </p:nvSpPr>
          <p:spPr bwMode="auto">
            <a:xfrm>
              <a:off x="6072866" y="2002301"/>
              <a:ext cx="775201" cy="59871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333333"/>
            </a:solidFill>
            <a:ln>
              <a:noFill/>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nvGrpSpPr>
            <p:cNvPr id="813" name="Group 812"/>
            <p:cNvGrpSpPr/>
            <p:nvPr/>
          </p:nvGrpSpPr>
          <p:grpSpPr>
            <a:xfrm>
              <a:off x="5424269" y="2183553"/>
              <a:ext cx="208956" cy="204210"/>
              <a:chOff x="5200079" y="2131930"/>
              <a:chExt cx="316720" cy="309527"/>
            </a:xfrm>
          </p:grpSpPr>
          <p:grpSp>
            <p:nvGrpSpPr>
              <p:cNvPr id="814" name="Group 813"/>
              <p:cNvGrpSpPr/>
              <p:nvPr/>
            </p:nvGrpSpPr>
            <p:grpSpPr>
              <a:xfrm>
                <a:off x="5248872" y="2165172"/>
                <a:ext cx="219134" cy="245915"/>
                <a:chOff x="2304394" y="2806764"/>
                <a:chExt cx="203894" cy="228812"/>
              </a:xfrm>
              <a:solidFill>
                <a:srgbClr val="00188F"/>
              </a:solidFill>
            </p:grpSpPr>
            <p:sp>
              <p:nvSpPr>
                <p:cNvPr id="81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1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1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15" name="Rounded Rectangle 508"/>
              <p:cNvSpPr/>
              <p:nvPr/>
            </p:nvSpPr>
            <p:spPr bwMode="auto">
              <a:xfrm>
                <a:off x="5200079" y="2131930"/>
                <a:ext cx="316720" cy="309527"/>
              </a:xfrm>
              <a:prstGeom prst="roundRect">
                <a:avLst/>
              </a:prstGeom>
              <a:no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19" name="Group 818"/>
            <p:cNvGrpSpPr/>
            <p:nvPr/>
          </p:nvGrpSpPr>
          <p:grpSpPr>
            <a:xfrm>
              <a:off x="5671216" y="2183553"/>
              <a:ext cx="208956" cy="204210"/>
              <a:chOff x="5574383" y="2131930"/>
              <a:chExt cx="316720" cy="309527"/>
            </a:xfrm>
          </p:grpSpPr>
          <p:grpSp>
            <p:nvGrpSpPr>
              <p:cNvPr id="820" name="Group 819"/>
              <p:cNvGrpSpPr/>
              <p:nvPr/>
            </p:nvGrpSpPr>
            <p:grpSpPr>
              <a:xfrm>
                <a:off x="5623176" y="2165172"/>
                <a:ext cx="219134" cy="245915"/>
                <a:chOff x="2304394" y="2806764"/>
                <a:chExt cx="203894" cy="228812"/>
              </a:xfrm>
              <a:solidFill>
                <a:srgbClr val="00188F"/>
              </a:solidFill>
            </p:grpSpPr>
            <p:sp>
              <p:nvSpPr>
                <p:cNvPr id="82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2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2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21" name="Rounded Rectangle 510"/>
              <p:cNvSpPr/>
              <p:nvPr/>
            </p:nvSpPr>
            <p:spPr bwMode="auto">
              <a:xfrm>
                <a:off x="5574383" y="2131930"/>
                <a:ext cx="316720" cy="309527"/>
              </a:xfrm>
              <a:prstGeom prst="roundRect">
                <a:avLst/>
              </a:prstGeom>
              <a:no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5" name="Group 824"/>
            <p:cNvGrpSpPr/>
            <p:nvPr/>
          </p:nvGrpSpPr>
          <p:grpSpPr>
            <a:xfrm>
              <a:off x="6232514" y="2183553"/>
              <a:ext cx="208956" cy="204210"/>
              <a:chOff x="6425157" y="2131930"/>
              <a:chExt cx="316720" cy="309527"/>
            </a:xfrm>
          </p:grpSpPr>
          <p:grpSp>
            <p:nvGrpSpPr>
              <p:cNvPr id="826" name="Group 825"/>
              <p:cNvGrpSpPr/>
              <p:nvPr/>
            </p:nvGrpSpPr>
            <p:grpSpPr>
              <a:xfrm>
                <a:off x="6473950" y="2165172"/>
                <a:ext cx="219134" cy="245915"/>
                <a:chOff x="2304394" y="2806764"/>
                <a:chExt cx="203894" cy="228812"/>
              </a:xfrm>
              <a:solidFill>
                <a:srgbClr val="00188F"/>
              </a:solidFill>
            </p:grpSpPr>
            <p:sp>
              <p:nvSpPr>
                <p:cNvPr id="82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2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3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27" name="Rounded Rectangle 519"/>
              <p:cNvSpPr/>
              <p:nvPr/>
            </p:nvSpPr>
            <p:spPr bwMode="auto">
              <a:xfrm>
                <a:off x="6425157" y="2131930"/>
                <a:ext cx="316720" cy="309527"/>
              </a:xfrm>
              <a:prstGeom prst="roundRect">
                <a:avLst/>
              </a:prstGeom>
              <a:no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31" name="Group 830"/>
            <p:cNvGrpSpPr/>
            <p:nvPr/>
          </p:nvGrpSpPr>
          <p:grpSpPr>
            <a:xfrm>
              <a:off x="6479461" y="2183553"/>
              <a:ext cx="208956" cy="204210"/>
              <a:chOff x="6799461" y="2131930"/>
              <a:chExt cx="316720" cy="309527"/>
            </a:xfrm>
          </p:grpSpPr>
          <p:grpSp>
            <p:nvGrpSpPr>
              <p:cNvPr id="832" name="Group 831"/>
              <p:cNvGrpSpPr/>
              <p:nvPr/>
            </p:nvGrpSpPr>
            <p:grpSpPr>
              <a:xfrm>
                <a:off x="6848254" y="2165172"/>
                <a:ext cx="219134" cy="245915"/>
                <a:chOff x="2304394" y="2806764"/>
                <a:chExt cx="203894" cy="228812"/>
              </a:xfrm>
              <a:solidFill>
                <a:srgbClr val="00188F"/>
              </a:solidFill>
            </p:grpSpPr>
            <p:sp>
              <p:nvSpPr>
                <p:cNvPr id="83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3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3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FFFFFF"/>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33" name="Rounded Rectangle 521"/>
              <p:cNvSpPr/>
              <p:nvPr/>
            </p:nvSpPr>
            <p:spPr bwMode="auto">
              <a:xfrm>
                <a:off x="6799461" y="2131930"/>
                <a:ext cx="316720" cy="309527"/>
              </a:xfrm>
              <a:prstGeom prst="roundRect">
                <a:avLst/>
              </a:prstGeom>
              <a:no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4" name="Group 13"/>
          <p:cNvGrpSpPr/>
          <p:nvPr/>
        </p:nvGrpSpPr>
        <p:grpSpPr>
          <a:xfrm>
            <a:off x="8696846" y="2778296"/>
            <a:ext cx="3466513" cy="2746729"/>
            <a:chOff x="8526229" y="2724067"/>
            <a:chExt cx="3398851" cy="2693116"/>
          </a:xfrm>
        </p:grpSpPr>
        <p:sp>
          <p:nvSpPr>
            <p:cNvPr id="295" name="Rectangle 294"/>
            <p:cNvSpPr/>
            <p:nvPr/>
          </p:nvSpPr>
          <p:spPr bwMode="auto">
            <a:xfrm>
              <a:off x="8526229" y="2724067"/>
              <a:ext cx="3398851" cy="2693116"/>
            </a:xfrm>
            <a:prstGeom prst="rect">
              <a:avLst/>
            </a:prstGeom>
            <a:solidFill>
              <a:srgbClr val="EEEEEE"/>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678686"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333333"/>
                  </a:solidFill>
                  <a:ea typeface="Segoe UI" pitchFamily="34" charset="0"/>
                  <a:cs typeface="Segoe UI" pitchFamily="34" charset="0"/>
                </a:rPr>
                <a:t>Operations automates deployment and monitors deployed apps from central repository.</a:t>
              </a:r>
            </a:p>
          </p:txBody>
        </p:sp>
        <p:grpSp>
          <p:nvGrpSpPr>
            <p:cNvPr id="337" name="Group 210"/>
            <p:cNvGrpSpPr>
              <a:grpSpLocks noChangeAspect="1"/>
            </p:cNvGrpSpPr>
            <p:nvPr/>
          </p:nvGrpSpPr>
          <p:grpSpPr bwMode="auto">
            <a:xfrm>
              <a:off x="9140700" y="2880435"/>
              <a:ext cx="2169909" cy="1474103"/>
              <a:chOff x="5665" y="1781"/>
              <a:chExt cx="1210" cy="822"/>
            </a:xfrm>
          </p:grpSpPr>
          <p:sp>
            <p:nvSpPr>
              <p:cNvPr id="339"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0"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1"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3"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4"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5"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6"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47"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56"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59"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0"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1"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2"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3"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4"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5"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6"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7"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8"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69"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0"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1"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2"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3"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4"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5"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6"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7"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8"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79"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80"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81"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82"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383"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14"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15"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16"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17"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18"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21"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22"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2"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3"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4"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6"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7"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8"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499"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00"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0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0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4"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5"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6"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7"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19"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0"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1"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2"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3"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4"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5"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6"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7"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28"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41"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42"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5"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7"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8"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59"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60"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65"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74"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75"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76"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77"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78"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80"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81"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82"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83"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584"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38"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39"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0"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1"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2"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3"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4"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5"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6"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7"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8"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49"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654"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03"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05"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06"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07"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08"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09"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0"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1"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2"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3"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4"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5"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6"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7"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8"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19"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0"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1"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2"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3"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4"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5"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6"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7"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8"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29"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0"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1"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2"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3"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4"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5"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6"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7"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8"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39"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0"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1"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2"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3"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4"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5"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6"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7"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8"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49"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0"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1"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2"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3"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4" name="Rectangle 366"/>
              <p:cNvSpPr>
                <a:spLocks noChangeArrowheads="1"/>
              </p:cNvSpPr>
              <p:nvPr/>
            </p:nvSpPr>
            <p:spPr bwMode="auto">
              <a:xfrm>
                <a:off x="6068" y="1863"/>
                <a:ext cx="407" cy="216"/>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5"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6"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7"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8"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59"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0"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1"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2"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3"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4"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5"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6"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7"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8"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69"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0"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1"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2"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3"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4"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5"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6"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7"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8"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79"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0"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1"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2"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3"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4"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5"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6"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7"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8"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sp>
            <p:nvSpPr>
              <p:cNvPr id="789"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lnSpc>
                    <a:spcPct val="90000"/>
                  </a:lnSpc>
                </a:pPr>
                <a:endParaRPr lang="en-US" sz="1632">
                  <a:solidFill>
                    <a:srgbClr val="505050"/>
                  </a:solidFill>
                  <a:latin typeface="Segoe UI"/>
                </a:endParaRPr>
              </a:p>
            </p:txBody>
          </p:sp>
        </p:grpSp>
      </p:grpSp>
      <p:grpSp>
        <p:nvGrpSpPr>
          <p:cNvPr id="13" name="Group 12"/>
          <p:cNvGrpSpPr/>
          <p:nvPr/>
        </p:nvGrpSpPr>
        <p:grpSpPr>
          <a:xfrm>
            <a:off x="4487573" y="4460159"/>
            <a:ext cx="3466513" cy="2262357"/>
            <a:chOff x="4399116" y="4373103"/>
            <a:chExt cx="3398851" cy="2218198"/>
          </a:xfrm>
        </p:grpSpPr>
        <p:sp>
          <p:nvSpPr>
            <p:cNvPr id="294" name="Rectangle 293"/>
            <p:cNvSpPr/>
            <p:nvPr/>
          </p:nvSpPr>
          <p:spPr bwMode="auto">
            <a:xfrm>
              <a:off x="4399116" y="4373103"/>
              <a:ext cx="3398851" cy="2218198"/>
            </a:xfrm>
            <a:prstGeom prst="rect">
              <a:avLst/>
            </a:prstGeom>
            <a:solidFill>
              <a:srgbClr val="EEEEEE"/>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65"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333333"/>
                  </a:solidFill>
                  <a:ea typeface="Segoe UI" pitchFamily="34" charset="0"/>
                  <a:cs typeface="Segoe UI" pitchFamily="34" charset="0"/>
                </a:rPr>
                <a:t>Developers push containers </a:t>
              </a:r>
              <a:br>
                <a:rPr lang="en-US" sz="1632" dirty="0">
                  <a:solidFill>
                    <a:srgbClr val="333333"/>
                  </a:solidFill>
                  <a:ea typeface="Segoe UI" pitchFamily="34" charset="0"/>
                  <a:cs typeface="Segoe UI" pitchFamily="34" charset="0"/>
                </a:rPr>
              </a:br>
              <a:r>
                <a:rPr lang="en-US" sz="1632" dirty="0">
                  <a:solidFill>
                    <a:srgbClr val="333333"/>
                  </a:solidFill>
                  <a:ea typeface="Segoe UI" pitchFamily="34" charset="0"/>
                  <a:cs typeface="Segoe UI" pitchFamily="34" charset="0"/>
                </a:rPr>
                <a:t>to central repository.</a:t>
              </a:r>
            </a:p>
          </p:txBody>
        </p:sp>
        <p:sp>
          <p:nvSpPr>
            <p:cNvPr id="790" name="Can 259"/>
            <p:cNvSpPr/>
            <p:nvPr/>
          </p:nvSpPr>
          <p:spPr bwMode="auto">
            <a:xfrm>
              <a:off x="5469481" y="4709358"/>
              <a:ext cx="1281538" cy="978613"/>
            </a:xfrm>
            <a:prstGeom prst="can">
              <a:avLst>
                <a:gd name="adj" fmla="val 16232"/>
              </a:avLst>
            </a:prstGeom>
            <a:solidFill>
              <a:schemeClr val="bg1">
                <a:lumMod val="75000"/>
              </a:schemeClr>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91" name="Group 790"/>
            <p:cNvGrpSpPr/>
            <p:nvPr/>
          </p:nvGrpSpPr>
          <p:grpSpPr>
            <a:xfrm>
              <a:off x="5776890" y="5100007"/>
              <a:ext cx="310406" cy="303356"/>
              <a:chOff x="5878098" y="5309578"/>
              <a:chExt cx="316720" cy="309527"/>
            </a:xfrm>
          </p:grpSpPr>
          <p:grpSp>
            <p:nvGrpSpPr>
              <p:cNvPr id="792" name="Group 791"/>
              <p:cNvGrpSpPr/>
              <p:nvPr/>
            </p:nvGrpSpPr>
            <p:grpSpPr>
              <a:xfrm>
                <a:off x="5926891" y="5342820"/>
                <a:ext cx="219134" cy="245915"/>
                <a:chOff x="2304394" y="2806764"/>
                <a:chExt cx="203894" cy="228812"/>
              </a:xfrm>
              <a:solidFill>
                <a:srgbClr val="00188F"/>
              </a:solidFill>
            </p:grpSpPr>
            <p:sp>
              <p:nvSpPr>
                <p:cNvPr id="79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79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79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793" name="Rounded Rectangle 337"/>
              <p:cNvSpPr/>
              <p:nvPr/>
            </p:nvSpPr>
            <p:spPr bwMode="auto">
              <a:xfrm>
                <a:off x="5878098" y="5309578"/>
                <a:ext cx="316720" cy="309527"/>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97" name="Group 796"/>
            <p:cNvGrpSpPr/>
            <p:nvPr/>
          </p:nvGrpSpPr>
          <p:grpSpPr>
            <a:xfrm>
              <a:off x="6143732" y="5100007"/>
              <a:ext cx="310406" cy="303356"/>
              <a:chOff x="6252402" y="5309578"/>
              <a:chExt cx="316720" cy="309527"/>
            </a:xfrm>
          </p:grpSpPr>
          <p:grpSp>
            <p:nvGrpSpPr>
              <p:cNvPr id="798" name="Group 797"/>
              <p:cNvGrpSpPr/>
              <p:nvPr/>
            </p:nvGrpSpPr>
            <p:grpSpPr>
              <a:xfrm>
                <a:off x="6301195" y="5342820"/>
                <a:ext cx="219134" cy="245915"/>
                <a:chOff x="2304394" y="2806764"/>
                <a:chExt cx="203894" cy="228812"/>
              </a:xfrm>
              <a:solidFill>
                <a:srgbClr val="00188F"/>
              </a:solidFill>
            </p:grpSpPr>
            <p:sp>
              <p:nvSpPr>
                <p:cNvPr id="80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0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0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799" name="Rounded Rectangle 343"/>
              <p:cNvSpPr/>
              <p:nvPr/>
            </p:nvSpPr>
            <p:spPr bwMode="auto">
              <a:xfrm>
                <a:off x="6252402" y="5309578"/>
                <a:ext cx="316720" cy="309527"/>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 name="Group 11"/>
          <p:cNvGrpSpPr/>
          <p:nvPr/>
        </p:nvGrpSpPr>
        <p:grpSpPr>
          <a:xfrm>
            <a:off x="275482" y="2778296"/>
            <a:ext cx="3466513" cy="2746729"/>
            <a:chOff x="269240" y="2724067"/>
            <a:chExt cx="3398851" cy="2693116"/>
          </a:xfrm>
        </p:grpSpPr>
        <p:sp>
          <p:nvSpPr>
            <p:cNvPr id="3" name="Rectangle 2"/>
            <p:cNvSpPr/>
            <p:nvPr/>
          </p:nvSpPr>
          <p:spPr bwMode="auto">
            <a:xfrm>
              <a:off x="269240" y="2724067"/>
              <a:ext cx="3398851" cy="2693116"/>
            </a:xfrm>
            <a:prstGeom prst="rect">
              <a:avLst/>
            </a:prstGeom>
            <a:solidFill>
              <a:srgbClr val="EEEEEE"/>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678686"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b="1" dirty="0">
                  <a:solidFill>
                    <a:srgbClr val="0078D7"/>
                  </a:solidFill>
                  <a:ea typeface="Segoe UI" pitchFamily="34" charset="0"/>
                  <a:cs typeface="Segoe UI" pitchFamily="34" charset="0"/>
                </a:rPr>
                <a:t>Developers</a:t>
              </a:r>
              <a:r>
                <a:rPr lang="en-US" sz="1632" dirty="0">
                  <a:solidFill>
                    <a:srgbClr val="333333"/>
                  </a:solidFill>
                  <a:ea typeface="Segoe UI" pitchFamily="34" charset="0"/>
                  <a:cs typeface="Segoe UI" pitchFamily="34" charset="0"/>
                </a:rPr>
                <a:t> build, test and </a:t>
              </a:r>
              <a:br>
                <a:rPr lang="en-US" sz="1632" dirty="0">
                  <a:solidFill>
                    <a:srgbClr val="333333"/>
                  </a:solidFill>
                  <a:ea typeface="Segoe UI" pitchFamily="34" charset="0"/>
                  <a:cs typeface="Segoe UI" pitchFamily="34" charset="0"/>
                </a:rPr>
              </a:br>
              <a:r>
                <a:rPr lang="en-US" sz="1632" dirty="0">
                  <a:solidFill>
                    <a:srgbClr val="333333"/>
                  </a:solidFill>
                  <a:ea typeface="Segoe UI" pitchFamily="34" charset="0"/>
                  <a:cs typeface="Segoe UI" pitchFamily="34" charset="0"/>
                </a:rPr>
                <a:t>update apps in containers, using development environment; </a:t>
              </a:r>
              <a:br>
                <a:rPr lang="en-US" sz="1632" dirty="0">
                  <a:solidFill>
                    <a:srgbClr val="333333"/>
                  </a:solidFill>
                  <a:ea typeface="Segoe UI" pitchFamily="34" charset="0"/>
                  <a:cs typeface="Segoe UI" pitchFamily="34" charset="0"/>
                </a:rPr>
              </a:br>
              <a:r>
                <a:rPr lang="en-US" sz="1632" dirty="0">
                  <a:solidFill>
                    <a:srgbClr val="333333"/>
                  </a:solidFill>
                  <a:ea typeface="Segoe UI" pitchFamily="34" charset="0"/>
                  <a:cs typeface="Segoe UI" pitchFamily="34" charset="0"/>
                </a:rPr>
                <a:t>i.e., Visual Studio.</a:t>
              </a:r>
            </a:p>
          </p:txBody>
        </p:sp>
        <p:sp>
          <p:nvSpPr>
            <p:cNvPr id="849"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01" tIns="45700" rIns="91401" bIns="45700" numCol="1" anchor="t" anchorCtr="0" compatLnSpc="1">
              <a:prstTxWarp prst="textNoShape">
                <a:avLst/>
              </a:prstTxWarp>
            </a:bodyPr>
            <a:lstStyle/>
            <a:p>
              <a:pPr defTabSz="932205">
                <a:defRPr/>
              </a:pPr>
              <a:endParaRPr lang="en-US" kern="0">
                <a:solidFill>
                  <a:srgbClr val="505050"/>
                </a:solidFill>
                <a:latin typeface="Segoe UI"/>
              </a:endParaRPr>
            </a:p>
          </p:txBody>
        </p:sp>
        <p:grpSp>
          <p:nvGrpSpPr>
            <p:cNvPr id="850" name="Group 4"/>
            <p:cNvGrpSpPr>
              <a:grpSpLocks noChangeAspect="1"/>
            </p:cNvGrpSpPr>
            <p:nvPr/>
          </p:nvGrpSpPr>
          <p:grpSpPr bwMode="auto">
            <a:xfrm>
              <a:off x="1091989" y="3557811"/>
              <a:ext cx="1314808" cy="721407"/>
              <a:chOff x="1282" y="1466"/>
              <a:chExt cx="1212" cy="665"/>
            </a:xfrm>
          </p:grpSpPr>
          <p:sp>
            <p:nvSpPr>
              <p:cNvPr id="851"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2"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3"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4"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5"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6"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7"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5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grpSp>
          <p:nvGrpSpPr>
            <p:cNvPr id="859" name="Group 858"/>
            <p:cNvGrpSpPr/>
            <p:nvPr/>
          </p:nvGrpSpPr>
          <p:grpSpPr>
            <a:xfrm>
              <a:off x="1242241" y="3635897"/>
              <a:ext cx="312619" cy="305519"/>
              <a:chOff x="853289" y="2685914"/>
              <a:chExt cx="457478" cy="447088"/>
            </a:xfrm>
          </p:grpSpPr>
          <p:grpSp>
            <p:nvGrpSpPr>
              <p:cNvPr id="860" name="Group 859"/>
              <p:cNvGrpSpPr/>
              <p:nvPr/>
            </p:nvGrpSpPr>
            <p:grpSpPr>
              <a:xfrm>
                <a:off x="933495" y="2733930"/>
                <a:ext cx="316523" cy="355206"/>
                <a:chOff x="2304394" y="2806764"/>
                <a:chExt cx="203894" cy="228812"/>
              </a:xfrm>
              <a:solidFill>
                <a:srgbClr val="00188F"/>
              </a:solidFill>
            </p:grpSpPr>
            <p:sp>
              <p:nvSpPr>
                <p:cNvPr id="86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6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6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6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65" name="Group 864"/>
            <p:cNvGrpSpPr/>
            <p:nvPr/>
          </p:nvGrpSpPr>
          <p:grpSpPr>
            <a:xfrm>
              <a:off x="1606976" y="3636668"/>
              <a:ext cx="312619" cy="305519"/>
              <a:chOff x="853289" y="2685914"/>
              <a:chExt cx="457478" cy="447088"/>
            </a:xfrm>
          </p:grpSpPr>
          <p:grpSp>
            <p:nvGrpSpPr>
              <p:cNvPr id="866" name="Group 865"/>
              <p:cNvGrpSpPr/>
              <p:nvPr/>
            </p:nvGrpSpPr>
            <p:grpSpPr>
              <a:xfrm>
                <a:off x="933495" y="2733930"/>
                <a:ext cx="316523" cy="355206"/>
                <a:chOff x="2304394" y="2806764"/>
                <a:chExt cx="203894" cy="228812"/>
              </a:xfrm>
              <a:solidFill>
                <a:srgbClr val="00188F"/>
              </a:solidFill>
            </p:grpSpPr>
            <p:sp>
              <p:nvSpPr>
                <p:cNvPr id="86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6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7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67"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Title 1"/>
          <p:cNvSpPr>
            <a:spLocks noGrp="1"/>
          </p:cNvSpPr>
          <p:nvPr>
            <p:ph type="title"/>
          </p:nvPr>
        </p:nvSpPr>
        <p:spPr/>
        <p:txBody>
          <a:bodyPr/>
          <a:lstStyle/>
          <a:p>
            <a:r>
              <a:rPr lang="en-US" dirty="0"/>
              <a:t>Containers are central to DevOps process</a:t>
            </a:r>
            <a:endParaRPr lang="en-US" sz="2856" dirty="0">
              <a:solidFill>
                <a:srgbClr val="0078D7"/>
              </a:solidFill>
              <a:latin typeface="+mn-lt"/>
            </a:endParaRPr>
          </a:p>
        </p:txBody>
      </p:sp>
      <p:sp>
        <p:nvSpPr>
          <p:cNvPr id="4" name="Rectangle 3"/>
          <p:cNvSpPr/>
          <p:nvPr/>
        </p:nvSpPr>
        <p:spPr bwMode="auto">
          <a:xfrm>
            <a:off x="2083512" y="2197410"/>
            <a:ext cx="2401469" cy="15473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Down 4"/>
          <p:cNvSpPr/>
          <p:nvPr/>
        </p:nvSpPr>
        <p:spPr bwMode="auto">
          <a:xfrm>
            <a:off x="1843954" y="2197699"/>
            <a:ext cx="324384" cy="810944"/>
          </a:xfrm>
          <a:prstGeom prst="downArrow">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Arrow: Down 297"/>
          <p:cNvSpPr/>
          <p:nvPr/>
        </p:nvSpPr>
        <p:spPr bwMode="auto">
          <a:xfrm rot="5400000">
            <a:off x="8954401" y="961267"/>
            <a:ext cx="324384" cy="2781750"/>
          </a:xfrm>
          <a:prstGeom prst="downArrow">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p:cNvSpPr/>
          <p:nvPr/>
        </p:nvSpPr>
        <p:spPr bwMode="auto">
          <a:xfrm rot="5400000">
            <a:off x="10182206" y="2453037"/>
            <a:ext cx="495789" cy="15473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p:cNvSpPr/>
          <p:nvPr/>
        </p:nvSpPr>
        <p:spPr bwMode="auto">
          <a:xfrm rot="10800000">
            <a:off x="7951493" y="6046405"/>
            <a:ext cx="2401242" cy="15473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Arrow: Down 302"/>
          <p:cNvSpPr/>
          <p:nvPr/>
        </p:nvSpPr>
        <p:spPr bwMode="auto">
          <a:xfrm rot="10800000">
            <a:off x="10268136" y="5310208"/>
            <a:ext cx="324384" cy="890927"/>
          </a:xfrm>
          <a:prstGeom prst="downArrow">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Arrow: Down 305"/>
          <p:cNvSpPr/>
          <p:nvPr/>
        </p:nvSpPr>
        <p:spPr bwMode="auto">
          <a:xfrm rot="16200000">
            <a:off x="3227818" y="4768088"/>
            <a:ext cx="324384" cy="2612993"/>
          </a:xfrm>
          <a:prstGeom prst="downArrow">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rot="16200000">
            <a:off x="1691743" y="5762062"/>
            <a:ext cx="628807" cy="15473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3" name="Group 802"/>
          <p:cNvGrpSpPr/>
          <p:nvPr/>
        </p:nvGrpSpPr>
        <p:grpSpPr>
          <a:xfrm>
            <a:off x="5891825" y="5201574"/>
            <a:ext cx="316585" cy="309395"/>
            <a:chOff x="2922559" y="6145713"/>
            <a:chExt cx="316720" cy="309527"/>
          </a:xfrm>
        </p:grpSpPr>
        <p:grpSp>
          <p:nvGrpSpPr>
            <p:cNvPr id="804" name="Group 803"/>
            <p:cNvGrpSpPr/>
            <p:nvPr/>
          </p:nvGrpSpPr>
          <p:grpSpPr>
            <a:xfrm>
              <a:off x="2971352" y="6178955"/>
              <a:ext cx="219134" cy="245915"/>
              <a:chOff x="2304394" y="2806764"/>
              <a:chExt cx="203894" cy="228812"/>
            </a:xfrm>
            <a:solidFill>
              <a:srgbClr val="008272"/>
            </a:solidFill>
          </p:grpSpPr>
          <p:sp>
            <p:nvSpPr>
              <p:cNvPr id="80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0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0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05"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37" name="Group 836"/>
          <p:cNvGrpSpPr/>
          <p:nvPr/>
        </p:nvGrpSpPr>
        <p:grpSpPr>
          <a:xfrm>
            <a:off x="5533136" y="2227022"/>
            <a:ext cx="213116" cy="208275"/>
            <a:chOff x="2922559" y="6145713"/>
            <a:chExt cx="316720" cy="309527"/>
          </a:xfrm>
        </p:grpSpPr>
        <p:grpSp>
          <p:nvGrpSpPr>
            <p:cNvPr id="838" name="Group 837"/>
            <p:cNvGrpSpPr/>
            <p:nvPr/>
          </p:nvGrpSpPr>
          <p:grpSpPr>
            <a:xfrm>
              <a:off x="2974852" y="6178950"/>
              <a:ext cx="219134" cy="243879"/>
              <a:chOff x="2307652" y="2806764"/>
              <a:chExt cx="203894" cy="226918"/>
            </a:xfrm>
            <a:solidFill>
              <a:srgbClr val="008272"/>
            </a:solidFill>
          </p:grpSpPr>
          <p:sp>
            <p:nvSpPr>
              <p:cNvPr id="8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12700">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41" name="Freeform 7"/>
              <p:cNvSpPr>
                <a:spLocks/>
              </p:cNvSpPr>
              <p:nvPr/>
            </p:nvSpPr>
            <p:spPr bwMode="auto">
              <a:xfrm>
                <a:off x="2418662" y="2875099"/>
                <a:ext cx="92884"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12700">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42" name="Freeform 8"/>
              <p:cNvSpPr>
                <a:spLocks/>
              </p:cNvSpPr>
              <p:nvPr/>
            </p:nvSpPr>
            <p:spPr bwMode="auto">
              <a:xfrm>
                <a:off x="2307652" y="2875099"/>
                <a:ext cx="92884"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12700">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39" name="Rounded Rectangle 554"/>
            <p:cNvSpPr/>
            <p:nvPr/>
          </p:nvSpPr>
          <p:spPr bwMode="auto">
            <a:xfrm>
              <a:off x="2922559" y="6145713"/>
              <a:ext cx="316720" cy="309527"/>
            </a:xfrm>
            <a:prstGeom prst="roundRect">
              <a:avLst/>
            </a:prstGeom>
            <a:no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3" name="Group 842"/>
          <p:cNvGrpSpPr/>
          <p:nvPr/>
        </p:nvGrpSpPr>
        <p:grpSpPr>
          <a:xfrm>
            <a:off x="6357469" y="2227022"/>
            <a:ext cx="213116" cy="208275"/>
            <a:chOff x="2922559" y="6145713"/>
            <a:chExt cx="316720" cy="309527"/>
          </a:xfrm>
        </p:grpSpPr>
        <p:grpSp>
          <p:nvGrpSpPr>
            <p:cNvPr id="844" name="Group 843"/>
            <p:cNvGrpSpPr/>
            <p:nvPr/>
          </p:nvGrpSpPr>
          <p:grpSpPr>
            <a:xfrm>
              <a:off x="2971352" y="6178955"/>
              <a:ext cx="219134" cy="245915"/>
              <a:chOff x="2304394" y="2806764"/>
              <a:chExt cx="203894" cy="228812"/>
            </a:xfrm>
            <a:solidFill>
              <a:srgbClr val="008272"/>
            </a:solidFill>
          </p:grpSpPr>
          <p:sp>
            <p:nvSpPr>
              <p:cNvPr id="84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12700">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4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12700">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4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12700">
                <a:noFill/>
                <a:round/>
                <a:headEnd/>
                <a:tailEnd/>
              </a:ln>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sp>
          <p:nvSpPr>
            <p:cNvPr id="845" name="Rounded Rectangle 574"/>
            <p:cNvSpPr/>
            <p:nvPr/>
          </p:nvSpPr>
          <p:spPr bwMode="auto">
            <a:xfrm>
              <a:off x="2922559" y="6145713"/>
              <a:ext cx="316720" cy="309527"/>
            </a:xfrm>
            <a:prstGeom prst="roundRect">
              <a:avLst/>
            </a:prstGeom>
            <a:noFill/>
            <a:ln w="127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71" name="Group 870"/>
          <p:cNvGrpSpPr/>
          <p:nvPr/>
        </p:nvGrpSpPr>
        <p:grpSpPr>
          <a:xfrm rot="17911915">
            <a:off x="992005" y="3286343"/>
            <a:ext cx="570645" cy="427632"/>
            <a:chOff x="5690188" y="2800883"/>
            <a:chExt cx="799207" cy="731153"/>
          </a:xfrm>
          <a:solidFill>
            <a:srgbClr val="0078D7"/>
          </a:solidFill>
        </p:grpSpPr>
        <p:sp>
          <p:nvSpPr>
            <p:cNvPr id="872" name="Block Arc 871"/>
            <p:cNvSpPr/>
            <p:nvPr/>
          </p:nvSpPr>
          <p:spPr bwMode="auto">
            <a:xfrm rot="7725774">
              <a:off x="5747914" y="2790556"/>
              <a:ext cx="731153" cy="751808"/>
            </a:xfrm>
            <a:prstGeom prst="blockArc">
              <a:avLst>
                <a:gd name="adj1" fmla="val 4105831"/>
                <a:gd name="adj2" fmla="val 16706539"/>
                <a:gd name="adj3" fmla="val 1167"/>
              </a:avLst>
            </a:prstGeom>
            <a:grp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13210" fontAlgn="base">
                <a:lnSpc>
                  <a:spcPct val="90000"/>
                </a:lnSpc>
                <a:spcBef>
                  <a:spcPct val="0"/>
                </a:spcBef>
                <a:spcAft>
                  <a:spcPct val="0"/>
                </a:spcAft>
              </a:pPr>
              <a:endParaRPr lang="en-US" sz="1999" spc="-50" dirty="0">
                <a:gradFill>
                  <a:gsLst>
                    <a:gs pos="1250">
                      <a:srgbClr val="FFFFFF"/>
                    </a:gs>
                    <a:gs pos="10417">
                      <a:srgbClr val="FFFFFF"/>
                    </a:gs>
                  </a:gsLst>
                  <a:lin ang="5400000" scaled="0"/>
                </a:gradFill>
                <a:latin typeface="Segoe UI"/>
              </a:endParaRPr>
            </a:p>
          </p:txBody>
        </p:sp>
        <p:sp>
          <p:nvSpPr>
            <p:cNvPr id="873" name="Isosceles Triangle 872"/>
            <p:cNvSpPr/>
            <p:nvPr/>
          </p:nvSpPr>
          <p:spPr bwMode="auto">
            <a:xfrm rot="700520" flipV="1">
              <a:off x="5690188" y="3003791"/>
              <a:ext cx="149095" cy="136402"/>
            </a:xfrm>
            <a:prstGeom prst="triangle">
              <a:avLst/>
            </a:prstGeom>
            <a:grp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13210" fontAlgn="base">
                <a:lnSpc>
                  <a:spcPct val="90000"/>
                </a:lnSpc>
                <a:spcBef>
                  <a:spcPct val="0"/>
                </a:spcBef>
                <a:spcAft>
                  <a:spcPct val="0"/>
                </a:spcAft>
              </a:pPr>
              <a:endParaRPr lang="en-US" sz="1999" spc="-50" dirty="0">
                <a:gradFill>
                  <a:gsLst>
                    <a:gs pos="1250">
                      <a:srgbClr val="FFFFFF"/>
                    </a:gs>
                    <a:gs pos="10417">
                      <a:srgbClr val="FFFFFF"/>
                    </a:gs>
                  </a:gsLst>
                  <a:lin ang="5400000" scaled="0"/>
                </a:gradFill>
                <a:latin typeface="Segoe UI"/>
              </a:endParaRPr>
            </a:p>
          </p:txBody>
        </p:sp>
      </p:grpSp>
      <p:grpSp>
        <p:nvGrpSpPr>
          <p:cNvPr id="874" name="Group 873"/>
          <p:cNvGrpSpPr/>
          <p:nvPr/>
        </p:nvGrpSpPr>
        <p:grpSpPr>
          <a:xfrm>
            <a:off x="1267853" y="3708278"/>
            <a:ext cx="318842" cy="311601"/>
            <a:chOff x="160801" y="4317457"/>
            <a:chExt cx="457478" cy="447088"/>
          </a:xfrm>
        </p:grpSpPr>
        <p:sp>
          <p:nvSpPr>
            <p:cNvPr id="875"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6" name="Group 875"/>
            <p:cNvGrpSpPr/>
            <p:nvPr/>
          </p:nvGrpSpPr>
          <p:grpSpPr>
            <a:xfrm>
              <a:off x="241006" y="4365473"/>
              <a:ext cx="316523" cy="355206"/>
              <a:chOff x="2304394" y="2806764"/>
              <a:chExt cx="203894" cy="228812"/>
            </a:xfrm>
            <a:solidFill>
              <a:srgbClr val="00188F"/>
            </a:solidFill>
          </p:grpSpPr>
          <p:sp>
            <p:nvSpPr>
              <p:cNvPr id="87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7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sp>
            <p:nvSpPr>
              <p:cNvPr id="87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384"/>
                <a:endParaRPr lang="en-US">
                  <a:solidFill>
                    <a:srgbClr val="505050"/>
                  </a:solidFill>
                  <a:latin typeface="Segoe UI"/>
                </a:endParaRPr>
              </a:p>
            </p:txBody>
          </p:sp>
        </p:grpSp>
      </p:grpSp>
    </p:spTree>
    <p:extLst>
      <p:ext uri="{BB962C8B-B14F-4D97-AF65-F5344CB8AC3E}">
        <p14:creationId xmlns:p14="http://schemas.microsoft.com/office/powerpoint/2010/main" val="63138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wipe(up)">
                                      <p:cBhvr>
                                        <p:cTn id="7" dur="250"/>
                                        <p:tgtEl>
                                          <p:spTgt spid="31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06"/>
                                        </p:tgtEl>
                                        <p:attrNameLst>
                                          <p:attrName>style.visibility</p:attrName>
                                        </p:attrNameLst>
                                      </p:cBhvr>
                                      <p:to>
                                        <p:strVal val="visible"/>
                                      </p:to>
                                    </p:set>
                                    <p:animEffect transition="in" filter="wipe(left)">
                                      <p:cBhvr>
                                        <p:cTn id="11" dur="500"/>
                                        <p:tgtEl>
                                          <p:spTgt spid="30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02"/>
                                        </p:tgtEl>
                                        <p:attrNameLst>
                                          <p:attrName>style.visibility</p:attrName>
                                        </p:attrNameLst>
                                      </p:cBhvr>
                                      <p:to>
                                        <p:strVal val="visible"/>
                                      </p:to>
                                    </p:set>
                                    <p:animEffect transition="in" filter="wipe(left)">
                                      <p:cBhvr>
                                        <p:cTn id="20" dur="500"/>
                                        <p:tgtEl>
                                          <p:spTgt spid="302"/>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wipe(down)">
                                      <p:cBhvr>
                                        <p:cTn id="24" dur="250"/>
                                        <p:tgtEl>
                                          <p:spTgt spid="30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1250"/>
                            </p:stCondLst>
                            <p:childTnLst>
                              <p:par>
                                <p:cTn id="30" presetID="22" presetClass="entr" presetSubtype="4" fill="hold" grpId="0" nodeType="afterEffect">
                                  <p:stCondLst>
                                    <p:cond delay="0"/>
                                  </p:stCondLst>
                                  <p:childTnLst>
                                    <p:set>
                                      <p:cBhvr>
                                        <p:cTn id="31" dur="1" fill="hold">
                                          <p:stCondLst>
                                            <p:cond delay="0"/>
                                          </p:stCondLst>
                                        </p:cTn>
                                        <p:tgtEl>
                                          <p:spTgt spid="299"/>
                                        </p:tgtEl>
                                        <p:attrNameLst>
                                          <p:attrName>style.visibility</p:attrName>
                                        </p:attrNameLst>
                                      </p:cBhvr>
                                      <p:to>
                                        <p:strVal val="visible"/>
                                      </p:to>
                                    </p:set>
                                    <p:animEffect transition="in" filter="wipe(down)">
                                      <p:cBhvr>
                                        <p:cTn id="32" dur="250"/>
                                        <p:tgtEl>
                                          <p:spTgt spid="299"/>
                                        </p:tgtEl>
                                      </p:cBhvr>
                                    </p:animEffect>
                                  </p:childTnLst>
                                </p:cTn>
                              </p:par>
                            </p:childTnLst>
                          </p:cTn>
                        </p:par>
                        <p:par>
                          <p:cTn id="33" fill="hold">
                            <p:stCondLst>
                              <p:cond delay="1500"/>
                            </p:stCondLst>
                            <p:childTnLst>
                              <p:par>
                                <p:cTn id="34" presetID="22" presetClass="entr" presetSubtype="2" fill="hold" grpId="0" nodeType="afterEffect">
                                  <p:stCondLst>
                                    <p:cond delay="0"/>
                                  </p:stCondLst>
                                  <p:childTnLst>
                                    <p:set>
                                      <p:cBhvr>
                                        <p:cTn id="35" dur="1" fill="hold">
                                          <p:stCondLst>
                                            <p:cond delay="0"/>
                                          </p:stCondLst>
                                        </p:cTn>
                                        <p:tgtEl>
                                          <p:spTgt spid="298"/>
                                        </p:tgtEl>
                                        <p:attrNameLst>
                                          <p:attrName>style.visibility</p:attrName>
                                        </p:attrNameLst>
                                      </p:cBhvr>
                                      <p:to>
                                        <p:strVal val="visible"/>
                                      </p:to>
                                    </p:set>
                                    <p:animEffect transition="in" filter="wipe(right)">
                                      <p:cBhvr>
                                        <p:cTn id="36" dur="500"/>
                                        <p:tgtEl>
                                          <p:spTgt spid="298"/>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2500"/>
                            </p:stCondLst>
                            <p:childTnLst>
                              <p:par>
                                <p:cTn id="42" presetID="22" presetClass="entr" presetSubtype="2"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right)">
                                      <p:cBhvr>
                                        <p:cTn id="44" dur="500"/>
                                        <p:tgtEl>
                                          <p:spTgt spid="4"/>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up)">
                                      <p:cBhvr>
                                        <p:cTn id="48" dur="25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71"/>
                                        </p:tgtEl>
                                        <p:attrNameLst>
                                          <p:attrName>style.visibility</p:attrName>
                                        </p:attrNameLst>
                                      </p:cBhvr>
                                      <p:to>
                                        <p:strVal val="visible"/>
                                      </p:to>
                                    </p:set>
                                    <p:animEffect transition="in" filter="wipe(up)">
                                      <p:cBhvr>
                                        <p:cTn id="53" dur="500"/>
                                        <p:tgtEl>
                                          <p:spTgt spid="871"/>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874"/>
                                        </p:tgtEl>
                                        <p:attrNameLst>
                                          <p:attrName>style.visibility</p:attrName>
                                        </p:attrNameLst>
                                      </p:cBhvr>
                                      <p:to>
                                        <p:strVal val="visible"/>
                                      </p:to>
                                    </p:set>
                                    <p:animEffect transition="in" filter="fade">
                                      <p:cBhvr>
                                        <p:cTn id="57" dur="500"/>
                                        <p:tgtEl>
                                          <p:spTgt spid="874"/>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803"/>
                                        </p:tgtEl>
                                        <p:attrNameLst>
                                          <p:attrName>style.visibility</p:attrName>
                                        </p:attrNameLst>
                                      </p:cBhvr>
                                      <p:to>
                                        <p:strVal val="visible"/>
                                      </p:to>
                                    </p:set>
                                    <p:animEffect transition="in" filter="fade">
                                      <p:cBhvr>
                                        <p:cTn id="61" dur="500"/>
                                        <p:tgtEl>
                                          <p:spTgt spid="803"/>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837"/>
                                        </p:tgtEl>
                                        <p:attrNameLst>
                                          <p:attrName>style.visibility</p:attrName>
                                        </p:attrNameLst>
                                      </p:cBhvr>
                                      <p:to>
                                        <p:strVal val="visible"/>
                                      </p:to>
                                    </p:set>
                                    <p:animEffect transition="in" filter="fade">
                                      <p:cBhvr>
                                        <p:cTn id="65" dur="500"/>
                                        <p:tgtEl>
                                          <p:spTgt spid="837"/>
                                        </p:tgtEl>
                                      </p:cBhvr>
                                    </p:animEffect>
                                  </p:childTnLst>
                                </p:cTn>
                              </p:par>
                              <p:par>
                                <p:cTn id="66" presetID="10" presetClass="entr" presetSubtype="0" fill="hold" nodeType="withEffect">
                                  <p:stCondLst>
                                    <p:cond delay="0"/>
                                  </p:stCondLst>
                                  <p:childTnLst>
                                    <p:set>
                                      <p:cBhvr>
                                        <p:cTn id="67" dur="1" fill="hold">
                                          <p:stCondLst>
                                            <p:cond delay="0"/>
                                          </p:stCondLst>
                                        </p:cTn>
                                        <p:tgtEl>
                                          <p:spTgt spid="843"/>
                                        </p:tgtEl>
                                        <p:attrNameLst>
                                          <p:attrName>style.visibility</p:attrName>
                                        </p:attrNameLst>
                                      </p:cBhvr>
                                      <p:to>
                                        <p:strVal val="visible"/>
                                      </p:to>
                                    </p:set>
                                    <p:animEffect transition="in" filter="fade">
                                      <p:cBhvr>
                                        <p:cTn id="68" dur="5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98" grpId="0" animBg="1"/>
      <p:bldP spid="299" grpId="0" animBg="1"/>
      <p:bldP spid="302" grpId="0" animBg="1"/>
      <p:bldP spid="303" grpId="0" animBg="1"/>
      <p:bldP spid="306" grpId="0" animBg="1"/>
      <p:bldP spid="3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Introduction to Containers</a:t>
            </a:r>
            <a:endParaRPr lang="en-US" sz="3600" i="1" dirty="0"/>
          </a:p>
        </p:txBody>
      </p:sp>
    </p:spTree>
    <p:extLst>
      <p:ext uri="{BB962C8B-B14F-4D97-AF65-F5344CB8AC3E}">
        <p14:creationId xmlns:p14="http://schemas.microsoft.com/office/powerpoint/2010/main" val="147420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 to Service Fabric and ACS with Visual Studio Team Services</a:t>
            </a:r>
          </a:p>
        </p:txBody>
      </p:sp>
      <p:sp>
        <p:nvSpPr>
          <p:cNvPr id="14" name="Rectangle 13"/>
          <p:cNvSpPr/>
          <p:nvPr/>
        </p:nvSpPr>
        <p:spPr bwMode="auto">
          <a:xfrm>
            <a:off x="668477" y="1932390"/>
            <a:ext cx="3586539" cy="4579677"/>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r>
              <a:rPr lang="en-US" sz="2400" dirty="0"/>
              <a:t>Continuous pipeline to Azure with Visual Studio Team Services</a:t>
            </a:r>
          </a:p>
          <a:p>
            <a:pPr marL="285750" indent="-285750">
              <a:buFont typeface="Wingdings" charset="2"/>
              <a:buChar char="Ø"/>
            </a:pPr>
            <a:endParaRPr lang="en-US" sz="1600" dirty="0"/>
          </a:p>
        </p:txBody>
      </p:sp>
      <p:sp>
        <p:nvSpPr>
          <p:cNvPr id="44" name="Rectangle 43"/>
          <p:cNvSpPr/>
          <p:nvPr/>
        </p:nvSpPr>
        <p:spPr bwMode="auto">
          <a:xfrm>
            <a:off x="4592777" y="1932391"/>
            <a:ext cx="3586539" cy="4579676"/>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r>
              <a:rPr lang="en-US" sz="2400" dirty="0"/>
              <a:t>Use Azure Container Registry to store images</a:t>
            </a:r>
          </a:p>
          <a:p>
            <a:pPr marL="285750" indent="-285750">
              <a:buFont typeface="Wingdings" charset="2"/>
              <a:buChar char="Ø"/>
            </a:pPr>
            <a:endParaRPr lang="en-US" sz="1600" dirty="0"/>
          </a:p>
        </p:txBody>
      </p:sp>
      <p:sp>
        <p:nvSpPr>
          <p:cNvPr id="49" name="Rectangle 48"/>
          <p:cNvSpPr/>
          <p:nvPr/>
        </p:nvSpPr>
        <p:spPr bwMode="auto">
          <a:xfrm>
            <a:off x="8517077" y="1932391"/>
            <a:ext cx="3586539" cy="457967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r>
              <a:rPr lang="en-US" sz="2400" dirty="0"/>
              <a:t>Easily promote images across environments</a:t>
            </a:r>
          </a:p>
          <a:p>
            <a:br>
              <a:rPr lang="en-US" sz="2400" dirty="0"/>
            </a:br>
            <a:endParaRPr lang="en-US" sz="1600" dirty="0"/>
          </a:p>
        </p:txBody>
      </p:sp>
      <p:pic>
        <p:nvPicPr>
          <p:cNvPr id="54" name="Picture 53"/>
          <p:cNvPicPr>
            <a:picLocks noChangeAspect="1"/>
          </p:cNvPicPr>
          <p:nvPr/>
        </p:nvPicPr>
        <p:blipFill>
          <a:blip r:embed="rId3"/>
          <a:stretch>
            <a:fillRect/>
          </a:stretch>
        </p:blipFill>
        <p:spPr>
          <a:xfrm>
            <a:off x="9390586" y="3402682"/>
            <a:ext cx="1839519" cy="2368296"/>
          </a:xfrm>
          <a:prstGeom prst="rect">
            <a:avLst/>
          </a:prstGeom>
        </p:spPr>
      </p:pic>
      <p:pic>
        <p:nvPicPr>
          <p:cNvPr id="56" name="Picture 55"/>
          <p:cNvPicPr>
            <a:picLocks noChangeAspect="1"/>
          </p:cNvPicPr>
          <p:nvPr/>
        </p:nvPicPr>
        <p:blipFill rotWithShape="1">
          <a:blip r:embed="rId4"/>
          <a:srcRect l="-2910"/>
          <a:stretch/>
        </p:blipFill>
        <p:spPr>
          <a:xfrm>
            <a:off x="4976023" y="3402682"/>
            <a:ext cx="2820046" cy="2361627"/>
          </a:xfrm>
          <a:prstGeom prst="rect">
            <a:avLst/>
          </a:prstGeom>
        </p:spPr>
      </p:pic>
      <p:pic>
        <p:nvPicPr>
          <p:cNvPr id="62" name="Picture 61"/>
          <p:cNvPicPr>
            <a:picLocks noChangeAspect="1"/>
          </p:cNvPicPr>
          <p:nvPr/>
        </p:nvPicPr>
        <p:blipFill>
          <a:blip r:embed="rId5"/>
          <a:stretch>
            <a:fillRect/>
          </a:stretch>
        </p:blipFill>
        <p:spPr>
          <a:xfrm>
            <a:off x="1412823" y="3404954"/>
            <a:ext cx="1828800" cy="2366024"/>
          </a:xfrm>
          <a:prstGeom prst="rect">
            <a:avLst/>
          </a:prstGeom>
        </p:spPr>
      </p:pic>
    </p:spTree>
    <p:extLst>
      <p:ext uri="{BB962C8B-B14F-4D97-AF65-F5344CB8AC3E}">
        <p14:creationId xmlns:p14="http://schemas.microsoft.com/office/powerpoint/2010/main" val="7296452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Tools for Docker to build, debug, and deploy container apps</a:t>
            </a:r>
            <a:br>
              <a:rPr lang="en-US" dirty="0"/>
            </a:br>
            <a:endParaRPr lang="en-US" dirty="0"/>
          </a:p>
        </p:txBody>
      </p:sp>
      <p:pic>
        <p:nvPicPr>
          <p:cNvPr id="3" name="Picture 2"/>
          <p:cNvPicPr>
            <a:picLocks noChangeAspect="1"/>
          </p:cNvPicPr>
          <p:nvPr/>
        </p:nvPicPr>
        <p:blipFill>
          <a:blip r:embed="rId3"/>
          <a:stretch>
            <a:fillRect/>
          </a:stretch>
        </p:blipFill>
        <p:spPr>
          <a:xfrm>
            <a:off x="6345237" y="1871662"/>
            <a:ext cx="6858000" cy="4064000"/>
          </a:xfrm>
          <a:prstGeom prst="rect">
            <a:avLst/>
          </a:prstGeom>
        </p:spPr>
      </p:pic>
      <p:sp>
        <p:nvSpPr>
          <p:cNvPr id="4" name="Rectangle 3"/>
          <p:cNvSpPr/>
          <p:nvPr/>
        </p:nvSpPr>
        <p:spPr>
          <a:xfrm>
            <a:off x="417513" y="2061300"/>
            <a:ext cx="6216650" cy="4031873"/>
          </a:xfrm>
          <a:prstGeom prst="rect">
            <a:avLst/>
          </a:prstGeom>
        </p:spPr>
        <p:txBody>
          <a:bodyPr>
            <a:spAutoFit/>
          </a:bodyPr>
          <a:lstStyle/>
          <a:p>
            <a:pPr fontAlgn="base"/>
            <a:r>
              <a:rPr lang="en-US" sz="3200" dirty="0">
                <a:solidFill>
                  <a:srgbClr val="000000"/>
                </a:solidFill>
                <a:latin typeface="SegoeUI" charset="0"/>
              </a:rPr>
              <a:t>Access and use a variety of tools and extensions to more easily work on your applications in a locally hosted or Azure-hosted Docker container.</a:t>
            </a:r>
          </a:p>
          <a:p>
            <a:pPr fontAlgn="base"/>
            <a:endParaRPr lang="en-US" sz="3200" dirty="0">
              <a:solidFill>
                <a:srgbClr val="000000"/>
              </a:solidFill>
              <a:latin typeface="SegoeUI" charset="0"/>
            </a:endParaRPr>
          </a:p>
          <a:p>
            <a:pPr marL="457200" indent="-457200" fontAlgn="base">
              <a:buFont typeface="Wingdings" charset="2"/>
              <a:buChar char="ü"/>
            </a:pPr>
            <a:r>
              <a:rPr lang="en-US" sz="3200" dirty="0">
                <a:solidFill>
                  <a:srgbClr val="000000"/>
                </a:solidFill>
                <a:latin typeface="inherit" charset="0"/>
              </a:rPr>
              <a:t>Integrated Docker tooling</a:t>
            </a:r>
          </a:p>
          <a:p>
            <a:pPr marL="457200" indent="-457200" fontAlgn="base">
              <a:buFont typeface="Wingdings" charset="2"/>
              <a:buChar char="ü"/>
            </a:pPr>
            <a:r>
              <a:rPr lang="en-US" sz="3200" dirty="0">
                <a:solidFill>
                  <a:srgbClr val="000000"/>
                </a:solidFill>
                <a:latin typeface="inherit" charset="0"/>
              </a:rPr>
              <a:t>Multi-container support</a:t>
            </a:r>
          </a:p>
          <a:p>
            <a:pPr marL="457200" indent="-457200" fontAlgn="base">
              <a:buFont typeface="Wingdings" charset="2"/>
              <a:buChar char="ü"/>
            </a:pPr>
            <a:r>
              <a:rPr lang="en-US" sz="3200" dirty="0">
                <a:solidFill>
                  <a:srgbClr val="000000"/>
                </a:solidFill>
                <a:latin typeface="inherit" charset="0"/>
              </a:rPr>
              <a:t>Easily deploy containers to Azure</a:t>
            </a:r>
            <a:endParaRPr lang="en-US" sz="3200" b="0" i="0" dirty="0">
              <a:solidFill>
                <a:srgbClr val="000000"/>
              </a:solidFill>
              <a:effectLst/>
              <a:latin typeface="inherit" charset="0"/>
            </a:endParaRPr>
          </a:p>
        </p:txBody>
      </p:sp>
    </p:spTree>
    <p:extLst>
      <p:ext uri="{BB962C8B-B14F-4D97-AF65-F5344CB8AC3E}">
        <p14:creationId xmlns:p14="http://schemas.microsoft.com/office/powerpoint/2010/main" val="6477803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8" y="2420743"/>
            <a:ext cx="10983269" cy="1181862"/>
          </a:xfrm>
        </p:spPr>
        <p:txBody>
          <a:bodyPr/>
          <a:lstStyle/>
          <a:p>
            <a:r>
              <a:rPr lang="en-US"/>
              <a:t>References</a:t>
            </a:r>
            <a:endParaRPr lang="en-US" dirty="0"/>
          </a:p>
        </p:txBody>
      </p:sp>
    </p:spTree>
    <p:extLst>
      <p:ext uri="{BB962C8B-B14F-4D97-AF65-F5344CB8AC3E}">
        <p14:creationId xmlns:p14="http://schemas.microsoft.com/office/powerpoint/2010/main" val="3522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should you do next?</a:t>
            </a:r>
          </a:p>
        </p:txBody>
      </p:sp>
      <p:graphicFrame>
        <p:nvGraphicFramePr>
          <p:cNvPr id="5" name="Diagram 4"/>
          <p:cNvGraphicFramePr/>
          <p:nvPr>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52345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80975"/>
            <a:ext cx="11889564" cy="530226"/>
          </a:xfrm>
        </p:spPr>
        <p:txBody>
          <a:bodyPr/>
          <a:lstStyle/>
          <a:p>
            <a:r>
              <a:rPr lang="en-US" sz="3900" dirty="0"/>
              <a:t>ACS References</a:t>
            </a:r>
          </a:p>
        </p:txBody>
      </p:sp>
      <p:sp>
        <p:nvSpPr>
          <p:cNvPr id="3" name="Rectangle 2"/>
          <p:cNvSpPr/>
          <p:nvPr/>
        </p:nvSpPr>
        <p:spPr>
          <a:xfrm>
            <a:off x="430213" y="130176"/>
            <a:ext cx="11733990" cy="6986528"/>
          </a:xfrm>
          <a:prstGeom prst="rect">
            <a:avLst/>
          </a:prstGeom>
        </p:spPr>
        <p:txBody>
          <a:bodyPr wrap="square">
            <a:spAutoFit/>
          </a:bodyPr>
          <a:lstStyle/>
          <a:p>
            <a:endParaRPr lang="en-US" sz="2800" b="1" dirty="0">
              <a:solidFill>
                <a:srgbClr val="1E4E79"/>
              </a:solidFill>
              <a:latin typeface="Calibri" charset="0"/>
            </a:endParaRPr>
          </a:p>
          <a:p>
            <a:endParaRPr lang="en-US" dirty="0">
              <a:solidFill>
                <a:schemeClr val="tx1">
                  <a:lumMod val="50000"/>
                </a:schemeClr>
              </a:solidFill>
              <a:latin typeface="Calibri" charset="0"/>
            </a:endParaRPr>
          </a:p>
          <a:p>
            <a:endParaRPr lang="en-US" sz="2400" b="1" dirty="0">
              <a:solidFill>
                <a:schemeClr val="accent2">
                  <a:lumMod val="75000"/>
                </a:schemeClr>
              </a:solidFill>
            </a:endParaRPr>
          </a:p>
          <a:p>
            <a:r>
              <a:rPr lang="en-US" sz="2400" b="1" dirty="0">
                <a:solidFill>
                  <a:schemeClr val="accent2">
                    <a:lumMod val="75000"/>
                  </a:schemeClr>
                </a:solidFill>
              </a:rPr>
              <a:t>Landing Page</a:t>
            </a:r>
          </a:p>
          <a:p>
            <a:r>
              <a:rPr lang="en-US" dirty="0">
                <a:solidFill>
                  <a:schemeClr val="accent2"/>
                </a:solidFill>
                <a:latin typeface="Calibri" charset="0"/>
              </a:rPr>
              <a:t>aka.ms/</a:t>
            </a:r>
            <a:r>
              <a:rPr lang="en-US" dirty="0" err="1">
                <a:solidFill>
                  <a:schemeClr val="accent2"/>
                </a:solidFill>
                <a:latin typeface="Calibri" charset="0"/>
              </a:rPr>
              <a:t>acs</a:t>
            </a:r>
            <a:endParaRPr lang="en-US" dirty="0">
              <a:solidFill>
                <a:schemeClr val="accent2"/>
              </a:solidFill>
              <a:latin typeface="Calibri" charset="0"/>
            </a:endParaRPr>
          </a:p>
          <a:p>
            <a:endParaRPr lang="en-US" dirty="0">
              <a:effectLst/>
              <a:latin typeface="Calibri" charset="0"/>
            </a:endParaRPr>
          </a:p>
          <a:p>
            <a:r>
              <a:rPr lang="en-US" sz="2400" b="1" dirty="0">
                <a:solidFill>
                  <a:schemeClr val="accent2">
                    <a:lumMod val="75000"/>
                  </a:schemeClr>
                </a:solidFill>
              </a:rPr>
              <a:t>Documentation</a:t>
            </a:r>
            <a:r>
              <a:rPr lang="en-US" dirty="0">
                <a:solidFill>
                  <a:schemeClr val="accent2">
                    <a:lumMod val="75000"/>
                  </a:schemeClr>
                </a:solidFill>
              </a:rPr>
              <a:t> </a:t>
            </a:r>
          </a:p>
          <a:p>
            <a:r>
              <a:rPr lang="en-US" dirty="0">
                <a:hlinkClick r:id="rId3"/>
              </a:rPr>
              <a:t>https://azure.microsoft.com/en-us/documentation/services/container-service/</a:t>
            </a:r>
            <a:endParaRPr lang="en-US" dirty="0"/>
          </a:p>
          <a:p>
            <a:r>
              <a:rPr lang="en-US" dirty="0"/>
              <a:t> </a:t>
            </a:r>
          </a:p>
          <a:p>
            <a:r>
              <a:rPr lang="en-US" sz="2400" b="1" dirty="0">
                <a:solidFill>
                  <a:schemeClr val="accent2">
                    <a:lumMod val="75000"/>
                  </a:schemeClr>
                </a:solidFill>
              </a:rPr>
              <a:t>ARM Templates for Creating Azure Container Service</a:t>
            </a:r>
            <a:endParaRPr lang="en-US" sz="2400" dirty="0">
              <a:solidFill>
                <a:schemeClr val="accent2">
                  <a:lumMod val="75000"/>
                </a:schemeClr>
              </a:solidFill>
            </a:endParaRPr>
          </a:p>
          <a:p>
            <a:r>
              <a:rPr lang="en-US" dirty="0"/>
              <a:t>DC/OS: </a:t>
            </a:r>
            <a:r>
              <a:rPr lang="en-US" dirty="0">
                <a:hlinkClick r:id="rId4"/>
              </a:rPr>
              <a:t>https://github.com/Azure/azure-quickstart-templates/tree/master/101-acs-dcos</a:t>
            </a:r>
            <a:endParaRPr lang="en-US" dirty="0"/>
          </a:p>
          <a:p>
            <a:r>
              <a:rPr lang="en-US" dirty="0"/>
              <a:t>Swarm: </a:t>
            </a:r>
            <a:r>
              <a:rPr lang="en-US" dirty="0">
                <a:hlinkClick r:id="rId5"/>
              </a:rPr>
              <a:t>https://github.com/Azure/azure-quickstart-templates/tree/master/101-acs-swarm</a:t>
            </a:r>
            <a:endParaRPr lang="en-US" dirty="0"/>
          </a:p>
          <a:p>
            <a:r>
              <a:rPr lang="en-US" dirty="0">
                <a:effectLst/>
                <a:latin typeface="Calibri" charset="0"/>
              </a:rPr>
              <a:t>Kubernetes</a:t>
            </a:r>
            <a:r>
              <a:rPr lang="en-US" dirty="0">
                <a:latin typeface="Calibri" charset="0"/>
              </a:rPr>
              <a:t>: </a:t>
            </a:r>
            <a:r>
              <a:rPr lang="en-US" dirty="0">
                <a:latin typeface="Calibri" charset="0"/>
                <a:hlinkClick r:id="rId6"/>
              </a:rPr>
              <a:t>https://github.com/Azure/azure-quickstart-templates/tree/master/101-acs-kubernetes</a:t>
            </a:r>
            <a:endParaRPr lang="en-US" dirty="0">
              <a:latin typeface="Calibri" charset="0"/>
            </a:endParaRPr>
          </a:p>
          <a:p>
            <a:endParaRPr lang="en-US" dirty="0">
              <a:effectLst/>
              <a:latin typeface="Calibri" charset="0"/>
            </a:endParaRPr>
          </a:p>
          <a:p>
            <a:r>
              <a:rPr lang="en-US" sz="2400" b="1" dirty="0">
                <a:solidFill>
                  <a:schemeClr val="accent2">
                    <a:lumMod val="75000"/>
                  </a:schemeClr>
                </a:solidFill>
              </a:rPr>
              <a:t>Azure Container Service 101</a:t>
            </a:r>
          </a:p>
          <a:p>
            <a:r>
              <a:rPr lang="en-US" u="sng" dirty="0">
                <a:hlinkClick r:id="rId7"/>
              </a:rPr>
              <a:t>https://channel9.msdn.com/Shows/Azure-Friday/Azure-Container-Service-101?ocid=player</a:t>
            </a:r>
          </a:p>
          <a:p>
            <a:r>
              <a:rPr lang="sk-SK" dirty="0"/>
              <a:t> </a:t>
            </a:r>
          </a:p>
          <a:p>
            <a:r>
              <a:rPr lang="sk-SK" sz="2400" b="1" dirty="0" err="1">
                <a:solidFill>
                  <a:schemeClr val="accent2">
                    <a:lumMod val="75000"/>
                  </a:schemeClr>
                </a:solidFill>
              </a:rPr>
              <a:t>Building</a:t>
            </a:r>
            <a:r>
              <a:rPr lang="sk-SK" sz="2400" b="1" dirty="0">
                <a:solidFill>
                  <a:schemeClr val="accent2">
                    <a:lumMod val="75000"/>
                  </a:schemeClr>
                </a:solidFill>
              </a:rPr>
              <a:t> </a:t>
            </a:r>
            <a:r>
              <a:rPr lang="sk-SK" sz="2400" b="1" dirty="0" err="1">
                <a:solidFill>
                  <a:schemeClr val="accent2">
                    <a:lumMod val="75000"/>
                  </a:schemeClr>
                </a:solidFill>
              </a:rPr>
              <a:t>applications</a:t>
            </a:r>
            <a:r>
              <a:rPr lang="sk-SK" sz="2400" b="1" dirty="0">
                <a:solidFill>
                  <a:schemeClr val="accent2">
                    <a:lumMod val="75000"/>
                  </a:schemeClr>
                </a:solidFill>
              </a:rPr>
              <a:t> </a:t>
            </a:r>
            <a:r>
              <a:rPr lang="sk-SK" sz="2400" b="1" dirty="0" err="1">
                <a:solidFill>
                  <a:schemeClr val="accent2">
                    <a:lumMod val="75000"/>
                  </a:schemeClr>
                </a:solidFill>
              </a:rPr>
              <a:t>using</a:t>
            </a:r>
            <a:r>
              <a:rPr lang="sk-SK" sz="2400" b="1" dirty="0">
                <a:solidFill>
                  <a:schemeClr val="accent2">
                    <a:lumMod val="75000"/>
                  </a:schemeClr>
                </a:solidFill>
              </a:rPr>
              <a:t> </a:t>
            </a:r>
            <a:r>
              <a:rPr lang="sk-SK" sz="2400" b="1" dirty="0" err="1">
                <a:solidFill>
                  <a:schemeClr val="accent2">
                    <a:lumMod val="75000"/>
                  </a:schemeClr>
                </a:solidFill>
              </a:rPr>
              <a:t>Azure</a:t>
            </a:r>
            <a:r>
              <a:rPr lang="sk-SK" sz="2400" b="1" dirty="0">
                <a:solidFill>
                  <a:schemeClr val="accent2">
                    <a:lumMod val="75000"/>
                  </a:schemeClr>
                </a:solidFill>
              </a:rPr>
              <a:t> </a:t>
            </a:r>
            <a:r>
              <a:rPr lang="sk-SK" sz="2400" b="1" dirty="0" err="1">
                <a:solidFill>
                  <a:schemeClr val="accent2">
                    <a:lumMod val="75000"/>
                  </a:schemeClr>
                </a:solidFill>
              </a:rPr>
              <a:t>Containers</a:t>
            </a:r>
            <a:r>
              <a:rPr lang="sk-SK" sz="2400" b="1" dirty="0">
                <a:solidFill>
                  <a:schemeClr val="accent2">
                    <a:lumMod val="75000"/>
                  </a:schemeClr>
                </a:solidFill>
              </a:rPr>
              <a:t> Service</a:t>
            </a:r>
          </a:p>
          <a:p>
            <a:r>
              <a:rPr lang="sk-SK" u="sng" dirty="0">
                <a:hlinkClick r:id="rId8"/>
              </a:rPr>
              <a:t>https://channel9.msdn.com/Events/Build/2016/B822?ocid=player</a:t>
            </a:r>
          </a:p>
          <a:p>
            <a:r>
              <a:rPr lang="sk-SK" dirty="0"/>
              <a:t> </a:t>
            </a:r>
          </a:p>
          <a:p>
            <a:r>
              <a:rPr lang="sk-SK" sz="2400" b="1" dirty="0" err="1">
                <a:solidFill>
                  <a:schemeClr val="accent2">
                    <a:lumMod val="75000"/>
                  </a:schemeClr>
                </a:solidFill>
              </a:rPr>
              <a:t>Deep</a:t>
            </a:r>
            <a:r>
              <a:rPr lang="sk-SK" sz="2400" b="1" dirty="0">
                <a:solidFill>
                  <a:schemeClr val="accent2">
                    <a:lumMod val="75000"/>
                  </a:schemeClr>
                </a:solidFill>
              </a:rPr>
              <a:t> dive </a:t>
            </a:r>
            <a:r>
              <a:rPr lang="sk-SK" sz="2400" b="1" dirty="0" err="1">
                <a:solidFill>
                  <a:schemeClr val="accent2">
                    <a:lumMod val="75000"/>
                  </a:schemeClr>
                </a:solidFill>
              </a:rPr>
              <a:t>into</a:t>
            </a:r>
            <a:r>
              <a:rPr lang="sk-SK" sz="2400" b="1" dirty="0">
                <a:solidFill>
                  <a:schemeClr val="accent2">
                    <a:lumMod val="75000"/>
                  </a:schemeClr>
                </a:solidFill>
              </a:rPr>
              <a:t> </a:t>
            </a:r>
            <a:r>
              <a:rPr lang="sk-SK" sz="2400" b="1" dirty="0" err="1">
                <a:solidFill>
                  <a:schemeClr val="accent2">
                    <a:lumMod val="75000"/>
                  </a:schemeClr>
                </a:solidFill>
              </a:rPr>
              <a:t>Azure</a:t>
            </a:r>
            <a:r>
              <a:rPr lang="sk-SK" sz="2400" b="1" dirty="0">
                <a:solidFill>
                  <a:schemeClr val="accent2">
                    <a:lumMod val="75000"/>
                  </a:schemeClr>
                </a:solidFill>
              </a:rPr>
              <a:t> </a:t>
            </a:r>
            <a:r>
              <a:rPr lang="sk-SK" sz="2400" b="1" dirty="0" err="1">
                <a:solidFill>
                  <a:schemeClr val="accent2">
                    <a:lumMod val="75000"/>
                  </a:schemeClr>
                </a:solidFill>
              </a:rPr>
              <a:t>Container</a:t>
            </a:r>
            <a:r>
              <a:rPr lang="sk-SK" sz="2400" b="1" dirty="0">
                <a:solidFill>
                  <a:schemeClr val="accent2">
                    <a:lumMod val="75000"/>
                  </a:schemeClr>
                </a:solidFill>
              </a:rPr>
              <a:t> Service</a:t>
            </a:r>
          </a:p>
          <a:p>
            <a:r>
              <a:rPr lang="sk-SK" u="sng" dirty="0">
                <a:hlinkClick r:id="rId9"/>
              </a:rPr>
              <a:t>https://channel9.msdn.com/Events/Ignite/2016/BRK4008-TS</a:t>
            </a:r>
            <a:endParaRPr lang="en-US" dirty="0">
              <a:effectLst/>
              <a:latin typeface="Calibri" charset="0"/>
            </a:endParaRPr>
          </a:p>
        </p:txBody>
      </p:sp>
    </p:spTree>
    <p:extLst>
      <p:ext uri="{BB962C8B-B14F-4D97-AF65-F5344CB8AC3E}">
        <p14:creationId xmlns:p14="http://schemas.microsoft.com/office/powerpoint/2010/main" val="7259251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8" y="2420743"/>
            <a:ext cx="10983269" cy="1181862"/>
          </a:xfrm>
        </p:spPr>
        <p:txBody>
          <a:bodyPr/>
          <a:lstStyle/>
          <a:p>
            <a:r>
              <a:rPr lang="en-US" dirty="0"/>
              <a:t>Thank you!</a:t>
            </a:r>
          </a:p>
        </p:txBody>
      </p:sp>
    </p:spTree>
    <p:extLst>
      <p:ext uri="{BB962C8B-B14F-4D97-AF65-F5344CB8AC3E}">
        <p14:creationId xmlns:p14="http://schemas.microsoft.com/office/powerpoint/2010/main" val="146701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894399" y="497"/>
            <a:ext cx="4541194" cy="699353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Windows Server Next steps</a:t>
            </a:r>
          </a:p>
        </p:txBody>
      </p:sp>
      <p:sp>
        <p:nvSpPr>
          <p:cNvPr id="5" name="Text Placeholder 4"/>
          <p:cNvSpPr>
            <a:spLocks noGrp="1"/>
          </p:cNvSpPr>
          <p:nvPr>
            <p:ph type="body" sz="quarter" idx="4294967295"/>
          </p:nvPr>
        </p:nvSpPr>
        <p:spPr>
          <a:xfrm>
            <a:off x="266700" y="1382713"/>
            <a:ext cx="7158038" cy="2926955"/>
          </a:xfrm>
        </p:spPr>
        <p:txBody>
          <a:bodyPr/>
          <a:lstStyle/>
          <a:p>
            <a:pPr marL="0" indent="0">
              <a:spcBef>
                <a:spcPts val="1800"/>
              </a:spcBef>
              <a:spcAft>
                <a:spcPts val="1800"/>
              </a:spcAft>
              <a:buNone/>
            </a:pPr>
            <a:r>
              <a:rPr lang="en-US" sz="2600" dirty="0">
                <a:solidFill>
                  <a:srgbClr val="505050"/>
                </a:solidFill>
              </a:rPr>
              <a:t>Learn more about Windows Server 2016:</a:t>
            </a:r>
            <a:br>
              <a:rPr lang="en-US" sz="2200" dirty="0">
                <a:solidFill>
                  <a:srgbClr val="505050"/>
                </a:solidFill>
                <a:latin typeface="+mn-lt"/>
              </a:rPr>
            </a:br>
            <a:r>
              <a:rPr lang="en-US" sz="2000" u="sng" dirty="0">
                <a:solidFill>
                  <a:srgbClr val="0078D7"/>
                </a:solidFill>
                <a:latin typeface="+mn-lt"/>
                <a:hlinkClick r:id="rId3"/>
              </a:rPr>
              <a:t>www.microsoft.com/WindowsServer2016</a:t>
            </a:r>
            <a:endParaRPr lang="en-US" sz="2000" u="sng" dirty="0">
              <a:solidFill>
                <a:srgbClr val="0078D7"/>
              </a:solidFill>
              <a:latin typeface="+mn-lt"/>
            </a:endParaRPr>
          </a:p>
          <a:p>
            <a:pPr marL="0" indent="0">
              <a:spcBef>
                <a:spcPts val="1800"/>
              </a:spcBef>
              <a:buNone/>
            </a:pPr>
            <a:r>
              <a:rPr lang="en-US" sz="2600" dirty="0">
                <a:solidFill>
                  <a:srgbClr val="505050"/>
                </a:solidFill>
              </a:rPr>
              <a:t>Review Windows containers documentation:</a:t>
            </a:r>
          </a:p>
          <a:p>
            <a:pPr marL="0" indent="0">
              <a:spcBef>
                <a:spcPts val="0"/>
              </a:spcBef>
              <a:spcAft>
                <a:spcPts val="1800"/>
              </a:spcAft>
              <a:buNone/>
            </a:pPr>
            <a:r>
              <a:rPr lang="en-US" sz="2000" u="sng" dirty="0">
                <a:solidFill>
                  <a:srgbClr val="0078D7"/>
                </a:solidFill>
                <a:latin typeface="+mn-lt"/>
                <a:hlinkClick r:id="rId4"/>
              </a:rPr>
              <a:t>http://aka.ms/containers</a:t>
            </a:r>
            <a:r>
              <a:rPr lang="en-US" sz="2000" u="sng" dirty="0">
                <a:solidFill>
                  <a:srgbClr val="0078D7"/>
                </a:solidFill>
                <a:latin typeface="+mn-lt"/>
              </a:rPr>
              <a:t> </a:t>
            </a:r>
          </a:p>
          <a:p>
            <a:pPr marL="0" indent="0">
              <a:spcBef>
                <a:spcPts val="1800"/>
              </a:spcBef>
              <a:spcAft>
                <a:spcPts val="1800"/>
              </a:spcAft>
              <a:buNone/>
            </a:pPr>
            <a:r>
              <a:rPr lang="en-US" sz="2600" dirty="0">
                <a:solidFill>
                  <a:srgbClr val="505050"/>
                </a:solidFill>
              </a:rPr>
              <a:t>Windows Server blog:</a:t>
            </a:r>
            <a:br>
              <a:rPr lang="en-US" sz="3599" dirty="0">
                <a:solidFill>
                  <a:srgbClr val="505050"/>
                </a:solidFill>
              </a:rPr>
            </a:br>
            <a:r>
              <a:rPr lang="en-US" sz="2000" u="sng" dirty="0">
                <a:solidFill>
                  <a:srgbClr val="0078D7"/>
                </a:solidFill>
                <a:latin typeface="+mn-lt"/>
              </a:rPr>
              <a:t>http://blogs.technet.microsoft.com/windowsserver</a:t>
            </a:r>
          </a:p>
        </p:txBody>
      </p:sp>
      <p:grpSp>
        <p:nvGrpSpPr>
          <p:cNvPr id="6" name="Group 4"/>
          <p:cNvGrpSpPr>
            <a:grpSpLocks noChangeAspect="1"/>
          </p:cNvGrpSpPr>
          <p:nvPr/>
        </p:nvGrpSpPr>
        <p:grpSpPr bwMode="auto">
          <a:xfrm>
            <a:off x="8122967" y="1676660"/>
            <a:ext cx="3836573" cy="3752793"/>
            <a:chOff x="5570" y="1092"/>
            <a:chExt cx="1557" cy="1523"/>
          </a:xfrm>
        </p:grpSpPr>
        <p:sp>
          <p:nvSpPr>
            <p:cNvPr id="7" name="AutoShape 3"/>
            <p:cNvSpPr>
              <a:spLocks noChangeAspect="1" noChangeArrowheads="1" noTextEdit="1"/>
            </p:cNvSpPr>
            <p:nvPr/>
          </p:nvSpPr>
          <p:spPr bwMode="auto">
            <a:xfrm>
              <a:off x="5597" y="1099"/>
              <a:ext cx="1516" cy="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9" name="Freeform 6"/>
            <p:cNvSpPr>
              <a:spLocks/>
            </p:cNvSpPr>
            <p:nvPr/>
          </p:nvSpPr>
          <p:spPr bwMode="auto">
            <a:xfrm>
              <a:off x="6382" y="1092"/>
              <a:ext cx="622" cy="437"/>
            </a:xfrm>
            <a:custGeom>
              <a:avLst/>
              <a:gdLst>
                <a:gd name="T0" fmla="*/ 0 w 91"/>
                <a:gd name="T1" fmla="*/ 0 h 64"/>
                <a:gd name="T2" fmla="*/ 0 w 91"/>
                <a:gd name="T3" fmla="*/ 18 h 64"/>
                <a:gd name="T4" fmla="*/ 16 w 91"/>
                <a:gd name="T5" fmla="*/ 21 h 64"/>
                <a:gd name="T6" fmla="*/ 75 w 91"/>
                <a:gd name="T7" fmla="*/ 64 h 64"/>
                <a:gd name="T8" fmla="*/ 91 w 91"/>
                <a:gd name="T9" fmla="*/ 55 h 64"/>
                <a:gd name="T10" fmla="*/ 20 w 91"/>
                <a:gd name="T11" fmla="*/ 3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18"/>
                    <a:pt x="0" y="18"/>
                    <a:pt x="0" y="18"/>
                  </a:cubicBezTo>
                  <a:cubicBezTo>
                    <a:pt x="5" y="19"/>
                    <a:pt x="11" y="19"/>
                    <a:pt x="16" y="21"/>
                  </a:cubicBezTo>
                  <a:cubicBezTo>
                    <a:pt x="42" y="27"/>
                    <a:pt x="62" y="43"/>
                    <a:pt x="75" y="64"/>
                  </a:cubicBezTo>
                  <a:cubicBezTo>
                    <a:pt x="91" y="55"/>
                    <a:pt x="91" y="55"/>
                    <a:pt x="91" y="55"/>
                  </a:cubicBezTo>
                  <a:cubicBezTo>
                    <a:pt x="76" y="30"/>
                    <a:pt x="51" y="11"/>
                    <a:pt x="20" y="3"/>
                  </a:cubicBezTo>
                  <a:cubicBezTo>
                    <a:pt x="14" y="2"/>
                    <a:pt x="7" y="1"/>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10" name="Freeform 7"/>
            <p:cNvSpPr>
              <a:spLocks/>
            </p:cNvSpPr>
            <p:nvPr/>
          </p:nvSpPr>
          <p:spPr bwMode="auto">
            <a:xfrm>
              <a:off x="5570" y="1495"/>
              <a:ext cx="211" cy="683"/>
            </a:xfrm>
            <a:custGeom>
              <a:avLst/>
              <a:gdLst>
                <a:gd name="T0" fmla="*/ 16 w 31"/>
                <a:gd name="T1" fmla="*/ 0 h 100"/>
                <a:gd name="T2" fmla="*/ 6 w 31"/>
                <a:gd name="T3" fmla="*/ 27 h 100"/>
                <a:gd name="T4" fmla="*/ 13 w 31"/>
                <a:gd name="T5" fmla="*/ 100 h 100"/>
                <a:gd name="T6" fmla="*/ 29 w 31"/>
                <a:gd name="T7" fmla="*/ 91 h 100"/>
                <a:gd name="T8" fmla="*/ 23 w 31"/>
                <a:gd name="T9" fmla="*/ 31 h 100"/>
                <a:gd name="T10" fmla="*/ 31 w 31"/>
                <a:gd name="T11" fmla="*/ 9 h 100"/>
                <a:gd name="T12" fmla="*/ 16 w 3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1" h="100">
                  <a:moveTo>
                    <a:pt x="16" y="0"/>
                  </a:moveTo>
                  <a:cubicBezTo>
                    <a:pt x="11" y="8"/>
                    <a:pt x="8" y="17"/>
                    <a:pt x="6" y="27"/>
                  </a:cubicBezTo>
                  <a:cubicBezTo>
                    <a:pt x="0" y="52"/>
                    <a:pt x="3" y="78"/>
                    <a:pt x="13" y="100"/>
                  </a:cubicBezTo>
                  <a:cubicBezTo>
                    <a:pt x="29" y="91"/>
                    <a:pt x="29" y="91"/>
                    <a:pt x="29" y="91"/>
                  </a:cubicBezTo>
                  <a:cubicBezTo>
                    <a:pt x="21" y="73"/>
                    <a:pt x="18" y="52"/>
                    <a:pt x="23" y="31"/>
                  </a:cubicBezTo>
                  <a:cubicBezTo>
                    <a:pt x="25" y="23"/>
                    <a:pt x="28" y="16"/>
                    <a:pt x="31" y="9"/>
                  </a:cubicBezTo>
                  <a:cubicBezTo>
                    <a:pt x="16" y="0"/>
                    <a:pt x="16" y="0"/>
                    <a:pt x="16" y="0"/>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13" name="Freeform 8"/>
            <p:cNvSpPr>
              <a:spLocks/>
            </p:cNvSpPr>
            <p:nvPr/>
          </p:nvSpPr>
          <p:spPr bwMode="auto">
            <a:xfrm>
              <a:off x="6382" y="2212"/>
              <a:ext cx="595" cy="403"/>
            </a:xfrm>
            <a:custGeom>
              <a:avLst/>
              <a:gdLst>
                <a:gd name="T0" fmla="*/ 72 w 87"/>
                <a:gd name="T1" fmla="*/ 0 h 59"/>
                <a:gd name="T2" fmla="*/ 0 w 87"/>
                <a:gd name="T3" fmla="*/ 41 h 59"/>
                <a:gd name="T4" fmla="*/ 0 w 87"/>
                <a:gd name="T5" fmla="*/ 59 h 59"/>
                <a:gd name="T6" fmla="*/ 87 w 87"/>
                <a:gd name="T7" fmla="*/ 9 h 59"/>
                <a:gd name="T8" fmla="*/ 72 w 87"/>
                <a:gd name="T9" fmla="*/ 0 h 59"/>
              </a:gdLst>
              <a:ahLst/>
              <a:cxnLst>
                <a:cxn ang="0">
                  <a:pos x="T0" y="T1"/>
                </a:cxn>
                <a:cxn ang="0">
                  <a:pos x="T2" y="T3"/>
                </a:cxn>
                <a:cxn ang="0">
                  <a:pos x="T4" y="T5"/>
                </a:cxn>
                <a:cxn ang="0">
                  <a:pos x="T6" y="T7"/>
                </a:cxn>
                <a:cxn ang="0">
                  <a:pos x="T8" y="T9"/>
                </a:cxn>
              </a:cxnLst>
              <a:rect l="0" t="0" r="r" b="b"/>
              <a:pathLst>
                <a:path w="87" h="59">
                  <a:moveTo>
                    <a:pt x="72" y="0"/>
                  </a:moveTo>
                  <a:cubicBezTo>
                    <a:pt x="56" y="24"/>
                    <a:pt x="29" y="39"/>
                    <a:pt x="0" y="41"/>
                  </a:cubicBezTo>
                  <a:cubicBezTo>
                    <a:pt x="0" y="59"/>
                    <a:pt x="0" y="59"/>
                    <a:pt x="0" y="59"/>
                  </a:cubicBezTo>
                  <a:cubicBezTo>
                    <a:pt x="35" y="57"/>
                    <a:pt x="68" y="38"/>
                    <a:pt x="87" y="9"/>
                  </a:cubicBezTo>
                  <a:cubicBezTo>
                    <a:pt x="72" y="0"/>
                    <a:pt x="72" y="0"/>
                    <a:pt x="72" y="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19" name="Freeform 9"/>
            <p:cNvSpPr>
              <a:spLocks/>
            </p:cNvSpPr>
            <p:nvPr/>
          </p:nvSpPr>
          <p:spPr bwMode="auto">
            <a:xfrm>
              <a:off x="5692" y="2185"/>
              <a:ext cx="622" cy="430"/>
            </a:xfrm>
            <a:custGeom>
              <a:avLst/>
              <a:gdLst>
                <a:gd name="T0" fmla="*/ 16 w 91"/>
                <a:gd name="T1" fmla="*/ 0 h 63"/>
                <a:gd name="T2" fmla="*/ 0 w 91"/>
                <a:gd name="T3" fmla="*/ 8 h 63"/>
                <a:gd name="T4" fmla="*/ 70 w 91"/>
                <a:gd name="T5" fmla="*/ 60 h 63"/>
                <a:gd name="T6" fmla="*/ 91 w 91"/>
                <a:gd name="T7" fmla="*/ 63 h 63"/>
                <a:gd name="T8" fmla="*/ 91 w 91"/>
                <a:gd name="T9" fmla="*/ 45 h 63"/>
                <a:gd name="T10" fmla="*/ 74 w 91"/>
                <a:gd name="T11" fmla="*/ 42 h 63"/>
                <a:gd name="T12" fmla="*/ 16 w 9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91" h="63">
                  <a:moveTo>
                    <a:pt x="16" y="0"/>
                  </a:moveTo>
                  <a:cubicBezTo>
                    <a:pt x="0" y="8"/>
                    <a:pt x="0" y="8"/>
                    <a:pt x="0" y="8"/>
                  </a:cubicBezTo>
                  <a:cubicBezTo>
                    <a:pt x="15" y="33"/>
                    <a:pt x="39" y="53"/>
                    <a:pt x="70" y="60"/>
                  </a:cubicBezTo>
                  <a:cubicBezTo>
                    <a:pt x="77" y="61"/>
                    <a:pt x="84" y="62"/>
                    <a:pt x="91" y="63"/>
                  </a:cubicBezTo>
                  <a:cubicBezTo>
                    <a:pt x="91" y="45"/>
                    <a:pt x="91" y="45"/>
                    <a:pt x="91" y="45"/>
                  </a:cubicBezTo>
                  <a:cubicBezTo>
                    <a:pt x="85" y="45"/>
                    <a:pt x="80" y="44"/>
                    <a:pt x="74" y="42"/>
                  </a:cubicBezTo>
                  <a:cubicBezTo>
                    <a:pt x="49" y="36"/>
                    <a:pt x="28" y="20"/>
                    <a:pt x="16"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20" name="Freeform 10"/>
            <p:cNvSpPr>
              <a:spLocks/>
            </p:cNvSpPr>
            <p:nvPr/>
          </p:nvSpPr>
          <p:spPr bwMode="auto">
            <a:xfrm>
              <a:off x="6908" y="1529"/>
              <a:ext cx="219" cy="690"/>
            </a:xfrm>
            <a:custGeom>
              <a:avLst/>
              <a:gdLst>
                <a:gd name="T0" fmla="*/ 19 w 32"/>
                <a:gd name="T1" fmla="*/ 0 h 101"/>
                <a:gd name="T2" fmla="*/ 3 w 32"/>
                <a:gd name="T3" fmla="*/ 9 h 101"/>
                <a:gd name="T4" fmla="*/ 9 w 32"/>
                <a:gd name="T5" fmla="*/ 69 h 101"/>
                <a:gd name="T6" fmla="*/ 0 w 32"/>
                <a:gd name="T7" fmla="*/ 91 h 101"/>
                <a:gd name="T8" fmla="*/ 16 w 32"/>
                <a:gd name="T9" fmla="*/ 101 h 101"/>
                <a:gd name="T10" fmla="*/ 26 w 32"/>
                <a:gd name="T11" fmla="*/ 73 h 101"/>
                <a:gd name="T12" fmla="*/ 19 w 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32" h="101">
                  <a:moveTo>
                    <a:pt x="19" y="0"/>
                  </a:moveTo>
                  <a:cubicBezTo>
                    <a:pt x="3" y="9"/>
                    <a:pt x="3" y="9"/>
                    <a:pt x="3" y="9"/>
                  </a:cubicBezTo>
                  <a:cubicBezTo>
                    <a:pt x="11" y="27"/>
                    <a:pt x="14" y="48"/>
                    <a:pt x="9" y="69"/>
                  </a:cubicBezTo>
                  <a:cubicBezTo>
                    <a:pt x="7" y="77"/>
                    <a:pt x="4" y="84"/>
                    <a:pt x="0" y="91"/>
                  </a:cubicBezTo>
                  <a:cubicBezTo>
                    <a:pt x="16" y="101"/>
                    <a:pt x="16" y="101"/>
                    <a:pt x="16" y="101"/>
                  </a:cubicBezTo>
                  <a:cubicBezTo>
                    <a:pt x="20" y="92"/>
                    <a:pt x="24" y="83"/>
                    <a:pt x="26" y="73"/>
                  </a:cubicBezTo>
                  <a:cubicBezTo>
                    <a:pt x="32" y="48"/>
                    <a:pt x="29" y="22"/>
                    <a:pt x="19" y="0"/>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21" name="Freeform 11"/>
            <p:cNvSpPr>
              <a:spLocks/>
            </p:cNvSpPr>
            <p:nvPr/>
          </p:nvSpPr>
          <p:spPr bwMode="auto">
            <a:xfrm>
              <a:off x="5713" y="1092"/>
              <a:ext cx="601" cy="403"/>
            </a:xfrm>
            <a:custGeom>
              <a:avLst/>
              <a:gdLst>
                <a:gd name="T0" fmla="*/ 88 w 88"/>
                <a:gd name="T1" fmla="*/ 0 h 59"/>
                <a:gd name="T2" fmla="*/ 0 w 88"/>
                <a:gd name="T3" fmla="*/ 50 h 59"/>
                <a:gd name="T4" fmla="*/ 16 w 88"/>
                <a:gd name="T5" fmla="*/ 59 h 59"/>
                <a:gd name="T6" fmla="*/ 88 w 88"/>
                <a:gd name="T7" fmla="*/ 18 h 59"/>
                <a:gd name="T8" fmla="*/ 88 w 88"/>
                <a:gd name="T9" fmla="*/ 0 h 59"/>
              </a:gdLst>
              <a:ahLst/>
              <a:cxnLst>
                <a:cxn ang="0">
                  <a:pos x="T0" y="T1"/>
                </a:cxn>
                <a:cxn ang="0">
                  <a:pos x="T2" y="T3"/>
                </a:cxn>
                <a:cxn ang="0">
                  <a:pos x="T4" y="T5"/>
                </a:cxn>
                <a:cxn ang="0">
                  <a:pos x="T6" y="T7"/>
                </a:cxn>
                <a:cxn ang="0">
                  <a:pos x="T8" y="T9"/>
                </a:cxn>
              </a:cxnLst>
              <a:rect l="0" t="0" r="r" b="b"/>
              <a:pathLst>
                <a:path w="88" h="59">
                  <a:moveTo>
                    <a:pt x="88" y="0"/>
                  </a:moveTo>
                  <a:cubicBezTo>
                    <a:pt x="52" y="2"/>
                    <a:pt x="20" y="21"/>
                    <a:pt x="0" y="50"/>
                  </a:cubicBezTo>
                  <a:cubicBezTo>
                    <a:pt x="16" y="59"/>
                    <a:pt x="16" y="59"/>
                    <a:pt x="16" y="59"/>
                  </a:cubicBezTo>
                  <a:cubicBezTo>
                    <a:pt x="32" y="35"/>
                    <a:pt x="59" y="20"/>
                    <a:pt x="88" y="18"/>
                  </a:cubicBezTo>
                  <a:cubicBezTo>
                    <a:pt x="88" y="0"/>
                    <a:pt x="88" y="0"/>
                    <a:pt x="88" y="0"/>
                  </a:cubicBezTo>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9844" y="2600690"/>
            <a:ext cx="2142821" cy="1904730"/>
          </a:xfrm>
          <a:prstGeom prst="rect">
            <a:avLst/>
          </a:prstGeom>
        </p:spPr>
      </p:pic>
    </p:spTree>
    <p:extLst>
      <p:ext uri="{BB962C8B-B14F-4D97-AF65-F5344CB8AC3E}">
        <p14:creationId xmlns:p14="http://schemas.microsoft.com/office/powerpoint/2010/main" val="2719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 more about Containers on App Service</a:t>
            </a:r>
          </a:p>
        </p:txBody>
      </p:sp>
      <p:sp>
        <p:nvSpPr>
          <p:cNvPr id="5" name="Content Placeholder 4"/>
          <p:cNvSpPr>
            <a:spLocks noGrp="1"/>
          </p:cNvSpPr>
          <p:nvPr>
            <p:ph sz="quarter" idx="10"/>
          </p:nvPr>
        </p:nvSpPr>
        <p:spPr>
          <a:xfrm>
            <a:off x="274320" y="2192363"/>
            <a:ext cx="10971244" cy="2800020"/>
          </a:xfrm>
        </p:spPr>
        <p:txBody>
          <a:bodyPr/>
          <a:lstStyle/>
          <a:p>
            <a:r>
              <a:rPr lang="en-US" dirty="0"/>
              <a:t>All our docs: </a:t>
            </a:r>
            <a:r>
              <a:rPr lang="en-US" dirty="0">
                <a:hlinkClick r:id="rId3"/>
              </a:rPr>
              <a:t>https://aka.ms/webapp-linux</a:t>
            </a:r>
            <a:r>
              <a:rPr lang="en-US" dirty="0"/>
              <a:t> </a:t>
            </a:r>
          </a:p>
          <a:p>
            <a:pPr marL="0" indent="0">
              <a:buNone/>
            </a:pPr>
            <a:endParaRPr lang="en-US" dirty="0"/>
          </a:p>
          <a:p>
            <a:r>
              <a:rPr lang="en-US" dirty="0"/>
              <a:t>FAQ: </a:t>
            </a:r>
            <a:r>
              <a:rPr lang="en-US" dirty="0">
                <a:hlinkClick r:id="rId4"/>
              </a:rPr>
              <a:t>https://aka.ms/linux-faq</a:t>
            </a:r>
            <a:endParaRPr lang="en-US" dirty="0"/>
          </a:p>
          <a:p>
            <a:endParaRPr lang="en-US" dirty="0"/>
          </a:p>
          <a:p>
            <a:r>
              <a:rPr lang="en-US" dirty="0"/>
              <a:t>Release notes: </a:t>
            </a:r>
            <a:r>
              <a:rPr lang="en-US" dirty="0">
                <a:hlinkClick r:id="rId5"/>
              </a:rPr>
              <a:t>https://aka.ms/linux-release-notes</a:t>
            </a:r>
            <a:r>
              <a:rPr lang="en-US" dirty="0"/>
              <a:t> </a:t>
            </a:r>
          </a:p>
          <a:p>
            <a:endParaRPr lang="en-US" dirty="0"/>
          </a:p>
        </p:txBody>
      </p:sp>
    </p:spTree>
    <p:extLst>
      <p:ext uri="{BB962C8B-B14F-4D97-AF65-F5344CB8AC3E}">
        <p14:creationId xmlns:p14="http://schemas.microsoft.com/office/powerpoint/2010/main" val="9892008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61" y="5267"/>
            <a:ext cx="10724938" cy="1351952"/>
          </a:xfrm>
        </p:spPr>
        <p:txBody>
          <a:bodyPr>
            <a:normAutofit/>
          </a:bodyPr>
          <a:lstStyle/>
          <a:p>
            <a:r>
              <a:rPr lang="en-US" sz="5507" dirty="0">
                <a:solidFill>
                  <a:schemeClr val="tx2"/>
                </a:solidFill>
                <a:latin typeface="Segoe UI Light" panose="020B0502040204020203" pitchFamily="34" charset="0"/>
                <a:cs typeface="Segoe UI Light" panose="020B0502040204020203" pitchFamily="34" charset="0"/>
              </a:rPr>
              <a:t>OMS</a:t>
            </a:r>
          </a:p>
        </p:txBody>
      </p:sp>
      <p:sp>
        <p:nvSpPr>
          <p:cNvPr id="3" name="Content Placeholder 2"/>
          <p:cNvSpPr>
            <a:spLocks noGrp="1"/>
          </p:cNvSpPr>
          <p:nvPr>
            <p:ph idx="4294967295"/>
          </p:nvPr>
        </p:nvSpPr>
        <p:spPr>
          <a:xfrm>
            <a:off x="526871" y="1336256"/>
            <a:ext cx="10804545" cy="5482110"/>
          </a:xfrm>
          <a:prstGeom prst="rect">
            <a:avLst/>
          </a:prstGeom>
        </p:spPr>
        <p:txBody>
          <a:bodyPr>
            <a:noAutofit/>
          </a:bodyPr>
          <a:lstStyle/>
          <a:p>
            <a:r>
              <a:rPr lang="en-US" sz="2448" dirty="0">
                <a:solidFill>
                  <a:schemeClr val="tx2"/>
                </a:solidFill>
              </a:rPr>
              <a:t>Github</a:t>
            </a:r>
          </a:p>
          <a:p>
            <a:pPr lvl="1"/>
            <a:r>
              <a:rPr lang="en-US" dirty="0">
                <a:solidFill>
                  <a:schemeClr val="tx2"/>
                </a:solidFill>
                <a:hlinkClick r:id="rId3"/>
              </a:rPr>
              <a:t>https://github.com/Microsoft/OMS-Agent-for-Linux</a:t>
            </a:r>
            <a:r>
              <a:rPr lang="en-US" dirty="0">
                <a:solidFill>
                  <a:schemeClr val="tx2"/>
                </a:solidFill>
              </a:rPr>
              <a:t> </a:t>
            </a:r>
          </a:p>
          <a:p>
            <a:r>
              <a:rPr lang="en-US" sz="2448" dirty="0" err="1">
                <a:solidFill>
                  <a:schemeClr val="tx2"/>
                </a:solidFill>
              </a:rPr>
              <a:t>Dockerhub</a:t>
            </a:r>
            <a:r>
              <a:rPr lang="en-US" sz="2448" dirty="0">
                <a:solidFill>
                  <a:schemeClr val="tx2"/>
                </a:solidFill>
              </a:rPr>
              <a:t> – “microsoft/oms”</a:t>
            </a:r>
          </a:p>
          <a:p>
            <a:pPr lvl="1"/>
            <a:r>
              <a:rPr lang="en-US" dirty="0">
                <a:solidFill>
                  <a:schemeClr val="tx2"/>
                </a:solidFill>
                <a:hlinkClick r:id="rId4"/>
              </a:rPr>
              <a:t>https://hub.docker.com/r/microsoft/oms/</a:t>
            </a:r>
            <a:r>
              <a:rPr lang="en-US" dirty="0">
                <a:solidFill>
                  <a:schemeClr val="tx2"/>
                </a:solidFill>
              </a:rPr>
              <a:t> </a:t>
            </a:r>
          </a:p>
          <a:p>
            <a:r>
              <a:rPr lang="en-US" sz="2448" dirty="0">
                <a:solidFill>
                  <a:schemeClr val="tx2"/>
                </a:solidFill>
              </a:rPr>
              <a:t>Demo on OMS Experience Center</a:t>
            </a:r>
          </a:p>
          <a:p>
            <a:pPr lvl="1"/>
            <a:r>
              <a:rPr lang="en-US" dirty="0">
                <a:solidFill>
                  <a:schemeClr val="tx2"/>
                </a:solidFill>
              </a:rPr>
              <a:t>Go to </a:t>
            </a:r>
            <a:r>
              <a:rPr lang="en-US" dirty="0">
                <a:solidFill>
                  <a:schemeClr val="tx2"/>
                </a:solidFill>
                <a:hlinkClick r:id="rId5"/>
              </a:rPr>
              <a:t>https://oms-experience-center-2016.portal.mms.microsoft.com/</a:t>
            </a:r>
            <a:endParaRPr lang="en-US" dirty="0">
              <a:solidFill>
                <a:schemeClr val="tx2"/>
              </a:solidFill>
            </a:endParaRPr>
          </a:p>
          <a:p>
            <a:r>
              <a:rPr lang="en-US" sz="2448" dirty="0">
                <a:solidFill>
                  <a:schemeClr val="tx2"/>
                </a:solidFill>
              </a:rPr>
              <a:t>Blog </a:t>
            </a:r>
          </a:p>
          <a:p>
            <a:pPr marL="692558" lvl="1" indent="-349724"/>
            <a:r>
              <a:rPr lang="en-US" dirty="0">
                <a:solidFill>
                  <a:schemeClr val="tx2"/>
                </a:solidFill>
                <a:hlinkClick r:id="rId6"/>
              </a:rPr>
              <a:t>https://blogs.technet.microsoft.com/msoms/tag/keiko-harada/</a:t>
            </a:r>
            <a:r>
              <a:rPr lang="en-US" dirty="0">
                <a:solidFill>
                  <a:schemeClr val="tx2"/>
                </a:solidFill>
              </a:rPr>
              <a:t>  </a:t>
            </a:r>
          </a:p>
          <a:p>
            <a:r>
              <a:rPr lang="en-US" sz="2448" dirty="0">
                <a:solidFill>
                  <a:schemeClr val="tx2"/>
                </a:solidFill>
              </a:rPr>
              <a:t>OMS Documentation</a:t>
            </a:r>
          </a:p>
          <a:p>
            <a:pPr lvl="1"/>
            <a:r>
              <a:rPr lang="en-US" dirty="0">
                <a:solidFill>
                  <a:schemeClr val="tx2"/>
                </a:solidFill>
                <a:hlinkClick r:id="rId7"/>
              </a:rPr>
              <a:t>https://docs.microsoft.com/en-us/azure/log-analytics/log-analytics-containers</a:t>
            </a:r>
            <a:r>
              <a:rPr lang="en-US" dirty="0">
                <a:solidFill>
                  <a:schemeClr val="tx2"/>
                </a:solidFill>
              </a:rPr>
              <a:t> </a:t>
            </a:r>
          </a:p>
          <a:p>
            <a:r>
              <a:rPr lang="en-US" sz="2448" dirty="0">
                <a:solidFill>
                  <a:schemeClr val="tx2"/>
                </a:solidFill>
              </a:rPr>
              <a:t>Feedbacks </a:t>
            </a:r>
          </a:p>
          <a:p>
            <a:pPr lvl="1"/>
            <a:r>
              <a:rPr lang="en-US" dirty="0">
                <a:solidFill>
                  <a:schemeClr val="tx2"/>
                </a:solidFill>
              </a:rPr>
              <a:t>Email </a:t>
            </a:r>
            <a:r>
              <a:rPr lang="en-US" dirty="0">
                <a:solidFill>
                  <a:schemeClr val="tx2"/>
                </a:solidFill>
                <a:hlinkClick r:id="rId8"/>
              </a:rPr>
              <a:t>OMScontainers@microsoft.com</a:t>
            </a:r>
            <a:r>
              <a:rPr lang="en-US" dirty="0">
                <a:solidFill>
                  <a:schemeClr val="tx2"/>
                </a:solidFill>
              </a:rPr>
              <a:t> </a:t>
            </a:r>
          </a:p>
        </p:txBody>
      </p:sp>
    </p:spTree>
    <p:extLst>
      <p:ext uri="{BB962C8B-B14F-4D97-AF65-F5344CB8AC3E}">
        <p14:creationId xmlns:p14="http://schemas.microsoft.com/office/powerpoint/2010/main" val="19795295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70895"/>
            <a:ext cx="11889564" cy="612775"/>
          </a:xfrm>
        </p:spPr>
        <p:txBody>
          <a:bodyPr/>
          <a:lstStyle/>
          <a:p>
            <a:r>
              <a:rPr lang="en-US" sz="3900" dirty="0"/>
              <a:t>ACS References</a:t>
            </a:r>
          </a:p>
        </p:txBody>
      </p:sp>
      <p:sp>
        <p:nvSpPr>
          <p:cNvPr id="5" name="Rectangle 4"/>
          <p:cNvSpPr/>
          <p:nvPr/>
        </p:nvSpPr>
        <p:spPr>
          <a:xfrm>
            <a:off x="393700" y="701398"/>
            <a:ext cx="11770503" cy="6340197"/>
          </a:xfrm>
          <a:prstGeom prst="rect">
            <a:avLst/>
          </a:prstGeom>
        </p:spPr>
        <p:txBody>
          <a:bodyPr wrap="square">
            <a:spAutoFit/>
          </a:bodyPr>
          <a:lstStyle/>
          <a:p>
            <a:r>
              <a:rPr lang="en-US" sz="2800" b="1" dirty="0">
                <a:solidFill>
                  <a:srgbClr val="1E4E79"/>
                </a:solidFill>
                <a:latin typeface="Calibri" charset="0"/>
              </a:rPr>
              <a:t>Videos and Podcasts</a:t>
            </a:r>
          </a:p>
          <a:p>
            <a:r>
              <a:rPr lang="en-US" dirty="0">
                <a:latin typeface="Calibri" charset="0"/>
              </a:rPr>
              <a:t> </a:t>
            </a:r>
          </a:p>
          <a:p>
            <a:r>
              <a:rPr lang="en-US" sz="2400" b="1" dirty="0">
                <a:solidFill>
                  <a:srgbClr val="2E75B5"/>
                </a:solidFill>
                <a:latin typeface="Calibri" charset="0"/>
              </a:rPr>
              <a:t>Azure Friday: Azure Container Service 101</a:t>
            </a:r>
          </a:p>
          <a:p>
            <a:r>
              <a:rPr lang="en-US" dirty="0">
                <a:solidFill>
                  <a:srgbClr val="FF0000"/>
                </a:solidFill>
                <a:latin typeface="Calibri" charset="0"/>
                <a:hlinkClick r:id="rId3"/>
              </a:rPr>
              <a:t>https://channel9.msdn.com/Shows/Azure-Friday/Azure-Container-Service-101</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Azure Friday: Scaling Azure Container Service</a:t>
            </a:r>
          </a:p>
          <a:p>
            <a:r>
              <a:rPr lang="en-US" dirty="0">
                <a:latin typeface="Calibri" charset="0"/>
                <a:hlinkClick r:id="rId4"/>
              </a:rPr>
              <a:t>https://channel9.msdn.com/Shows/Azure-Friday/Scaling-Azure-Container-Service</a:t>
            </a:r>
            <a:endParaRPr lang="en-US" dirty="0">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//Build 2016: Building Applications Using the Azure Container Service</a:t>
            </a:r>
          </a:p>
          <a:p>
            <a:r>
              <a:rPr lang="en-US" dirty="0">
                <a:solidFill>
                  <a:srgbClr val="FF0000"/>
                </a:solidFill>
                <a:latin typeface="Calibri" charset="0"/>
                <a:hlinkClick r:id="rId5"/>
              </a:rPr>
              <a:t>https://channel9.msdn.com/Events/Build/2016/B822</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Interview: Azure Container Service Strategy</a:t>
            </a:r>
          </a:p>
          <a:p>
            <a:r>
              <a:rPr lang="en-US" dirty="0">
                <a:solidFill>
                  <a:srgbClr val="FF0000"/>
                </a:solidFill>
                <a:latin typeface="Calibri" charset="0"/>
                <a:hlinkClick r:id="rId6"/>
              </a:rPr>
              <a:t>http://www.microsoftcloudshow.com/podcast/Episodes/115-azure-container-service-acs-with-microsoft-s-ross-gardler?utm_content=buffereb3c1&amp;utm_medium=social&amp;utm_source=twitter.com&amp;utm_campaign=buffer</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Demo: Introduction to Docker and Azure Container Service</a:t>
            </a:r>
          </a:p>
          <a:p>
            <a:r>
              <a:rPr lang="en-US" dirty="0">
                <a:solidFill>
                  <a:srgbClr val="FF0000"/>
                </a:solidFill>
                <a:latin typeface="Calibri" charset="0"/>
                <a:hlinkClick r:id="rId7"/>
              </a:rPr>
              <a:t>https://channel9.msdn.com/Shows/Cloud+Cover/Episode-198-Azure-Container-Service-with-Ross-Gardler</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Demo: Getting started developing with Docker and Azure Container Service</a:t>
            </a:r>
          </a:p>
          <a:p>
            <a:r>
              <a:rPr lang="en-US" dirty="0">
                <a:latin typeface="Calibri" charset="0"/>
                <a:hlinkClick r:id="rId8"/>
              </a:rPr>
              <a:t>https://channel9.msdn.com/Events/Visual-Studio/Connect-event-2015/915</a:t>
            </a:r>
            <a:endParaRPr lang="en-US" dirty="0">
              <a:effectLst/>
              <a:latin typeface="Calibri" charset="0"/>
            </a:endParaRPr>
          </a:p>
        </p:txBody>
      </p:sp>
    </p:spTree>
    <p:extLst>
      <p:ext uri="{BB962C8B-B14F-4D97-AF65-F5344CB8AC3E}">
        <p14:creationId xmlns:p14="http://schemas.microsoft.com/office/powerpoint/2010/main" val="2875012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800" dirty="0"/>
              <a:t>Container overview</a:t>
            </a:r>
            <a:br>
              <a:rPr lang="en-US" sz="5800" dirty="0"/>
            </a:br>
            <a:endParaRPr lang="en-US" dirty="0">
              <a:gradFill>
                <a:gsLst>
                  <a:gs pos="7619">
                    <a:srgbClr val="00188F"/>
                  </a:gs>
                  <a:gs pos="35000">
                    <a:srgbClr val="00188F"/>
                  </a:gs>
                </a:gsLst>
                <a:lin ang="5400000" scaled="0"/>
              </a:gradFill>
            </a:endParaRPr>
          </a:p>
        </p:txBody>
      </p:sp>
      <p:sp>
        <p:nvSpPr>
          <p:cNvPr id="645" name="Rectangle 644"/>
          <p:cNvSpPr/>
          <p:nvPr/>
        </p:nvSpPr>
        <p:spPr>
          <a:xfrm>
            <a:off x="274639" y="1676399"/>
            <a:ext cx="5821361" cy="5059363"/>
          </a:xfrm>
          <a:prstGeom prst="rect">
            <a:avLst/>
          </a:prstGeom>
          <a:noFill/>
          <a:ln w="12700" cap="flat" cmpd="sng" algn="ctr">
            <a:noFill/>
            <a:prstDash val="solid"/>
            <a:miter lim="800000"/>
          </a:ln>
          <a:effectLst/>
        </p:spPr>
        <p:txBody>
          <a:bodyPr lIns="182854" tIns="0" rIns="182854"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Every application has its own dependencies which include both software (services, libraries) and hardware (CPU, memory, storage). </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Virtualization: </a:t>
            </a:r>
            <a:r>
              <a:rPr lang="en-US" dirty="0">
                <a:solidFill>
                  <a:srgbClr val="333333"/>
                </a:solidFill>
                <a:cs typeface="Segoe UI" pitchFamily="34" charset="0"/>
              </a:rPr>
              <a:t>Container engine is a lightweight virtualization mechanism which isolates these dependencies per each application by packaging them into virtual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Shared host OS: </a:t>
            </a:r>
            <a:r>
              <a:rPr lang="en-US" dirty="0">
                <a:solidFill>
                  <a:srgbClr val="333333"/>
                </a:solidFill>
                <a:cs typeface="Segoe UI" pitchFamily="34" charset="0"/>
              </a:rPr>
              <a:t>Processes in containers are isolated from other containers in user space, but share the kernel with the host and other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Differences in underlying OS and infrastructure are abstracted away, streamlining ‘deploy anywhere’ approach.</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Fast: </a:t>
            </a:r>
            <a:r>
              <a:rPr lang="en-US" dirty="0">
                <a:solidFill>
                  <a:srgbClr val="333333"/>
                </a:solidFill>
                <a:cs typeface="Segoe UI" pitchFamily="34" charset="0"/>
              </a:rPr>
              <a:t>Containers can be created almost instantly, enabling rapid scale-up and scale-down in response to changes in demand.</a:t>
            </a:r>
          </a:p>
        </p:txBody>
      </p:sp>
      <p:sp>
        <p:nvSpPr>
          <p:cNvPr id="9" name="TextBox 8"/>
          <p:cNvSpPr txBox="1"/>
          <p:nvPr/>
        </p:nvSpPr>
        <p:spPr>
          <a:xfrm>
            <a:off x="10050744" y="1676399"/>
            <a:ext cx="989053" cy="249299"/>
          </a:xfrm>
          <a:prstGeom prst="rect">
            <a:avLst/>
          </a:prstGeom>
          <a:noFill/>
        </p:spPr>
        <p:txBody>
          <a:bodyPr wrap="none" lIns="0" tIns="0" rIns="0" bIns="0" rtlCol="0">
            <a:spAutoFit/>
          </a:bodyPr>
          <a:lstStyle/>
          <a:p>
            <a:pPr>
              <a:lnSpc>
                <a:spcPct val="90000"/>
              </a:lnSpc>
              <a:spcAft>
                <a:spcPts val="600"/>
              </a:spcAft>
            </a:pPr>
            <a:r>
              <a:rPr lang="en-US" dirty="0">
                <a:solidFill>
                  <a:srgbClr val="FF8C00"/>
                </a:solidFill>
              </a:rPr>
              <a:t>Container</a:t>
            </a:r>
          </a:p>
        </p:txBody>
      </p:sp>
      <p:sp>
        <p:nvSpPr>
          <p:cNvPr id="10" name="Rectangle 9"/>
          <p:cNvSpPr/>
          <p:nvPr/>
        </p:nvSpPr>
        <p:spPr bwMode="auto">
          <a:xfrm>
            <a:off x="6749133" y="2725802"/>
            <a:ext cx="5137889" cy="333037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33510" y="2931539"/>
            <a:ext cx="2329914" cy="14648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12" name="Rectangle 11"/>
          <p:cNvSpPr/>
          <p:nvPr/>
        </p:nvSpPr>
        <p:spPr bwMode="auto">
          <a:xfrm>
            <a:off x="9381574" y="2925888"/>
            <a:ext cx="2329914" cy="146484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App B</a:t>
            </a:r>
            <a:br>
              <a:rPr lang="en-US" sz="2400" dirty="0">
                <a:solidFill>
                  <a:schemeClr val="bg1"/>
                </a:solidFill>
                <a:ea typeface="Segoe UI" pitchFamily="34" charset="0"/>
                <a:cs typeface="Segoe UI" pitchFamily="34" charset="0"/>
              </a:rPr>
            </a:br>
            <a:r>
              <a:rPr lang="en-US" sz="2000" dirty="0">
                <a:solidFill>
                  <a:schemeClr val="bg1"/>
                </a:solidFill>
                <a:ea typeface="Segoe UI" pitchFamily="34" charset="0"/>
                <a:cs typeface="Segoe UI" pitchFamily="34" charset="0"/>
              </a:rPr>
              <a:t>Bins/Libraries</a:t>
            </a:r>
          </a:p>
        </p:txBody>
      </p:sp>
      <p:sp>
        <p:nvSpPr>
          <p:cNvPr id="18" name="Rectangle 17"/>
          <p:cNvSpPr/>
          <p:nvPr/>
        </p:nvSpPr>
        <p:spPr bwMode="auto">
          <a:xfrm>
            <a:off x="6924666" y="4465193"/>
            <a:ext cx="4786822" cy="68794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Host OS</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599" dirty="0">
                <a:gradFill>
                  <a:gsLst>
                    <a:gs pos="0">
                      <a:srgbClr val="FFFFFF"/>
                    </a:gs>
                    <a:gs pos="100000">
                      <a:srgbClr val="FFFFFF"/>
                    </a:gs>
                  </a:gsLst>
                  <a:lin ang="5400000" scaled="0"/>
                </a:gradFill>
                <a:ea typeface="Segoe UI" pitchFamily="34" charset="0"/>
                <a:cs typeface="Segoe UI" pitchFamily="34" charset="0"/>
              </a:rPr>
              <a:t>w/Container Support</a:t>
            </a:r>
          </a:p>
        </p:txBody>
      </p:sp>
      <p:sp>
        <p:nvSpPr>
          <p:cNvPr id="19" name="Rectangle 18"/>
          <p:cNvSpPr/>
          <p:nvPr/>
        </p:nvSpPr>
        <p:spPr bwMode="auto">
          <a:xfrm>
            <a:off x="6924666" y="5215968"/>
            <a:ext cx="4786822" cy="687946"/>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sp>
        <p:nvSpPr>
          <p:cNvPr id="4" name="Rectangle 3"/>
          <p:cNvSpPr/>
          <p:nvPr/>
        </p:nvSpPr>
        <p:spPr bwMode="auto">
          <a:xfrm>
            <a:off x="9379053" y="2898578"/>
            <a:ext cx="2332436" cy="1503786"/>
          </a:xfrm>
          <a:prstGeom prst="rect">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p:nvPr/>
        </p:nvCxnSpPr>
        <p:spPr>
          <a:xfrm>
            <a:off x="10545271" y="2033891"/>
            <a:ext cx="0" cy="864823"/>
          </a:xfrm>
          <a:prstGeom prst="line">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785397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1" end="1"/>
                                            </p:txEl>
                                          </p:spTgt>
                                        </p:tgtEl>
                                        <p:attrNameLst>
                                          <p:attrName>style.visibility</p:attrName>
                                        </p:attrNameLst>
                                      </p:cBhvr>
                                      <p:to>
                                        <p:strVal val="visible"/>
                                      </p:to>
                                    </p:set>
                                    <p:animEffect transition="in" filter="fade">
                                      <p:cBhvr>
                                        <p:cTn id="7" dur="500"/>
                                        <p:tgtEl>
                                          <p:spTgt spid="6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2" end="2"/>
                                            </p:txEl>
                                          </p:spTgt>
                                        </p:tgtEl>
                                        <p:attrNameLst>
                                          <p:attrName>style.visibility</p:attrName>
                                        </p:attrNameLst>
                                      </p:cBhvr>
                                      <p:to>
                                        <p:strVal val="visible"/>
                                      </p:to>
                                    </p:set>
                                    <p:animEffect transition="in" filter="fade">
                                      <p:cBhvr>
                                        <p:cTn id="12" dur="500"/>
                                        <p:tgtEl>
                                          <p:spTgt spid="6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xEl>
                                              <p:pRg st="3" end="3"/>
                                            </p:txEl>
                                          </p:spTgt>
                                        </p:tgtEl>
                                        <p:attrNameLst>
                                          <p:attrName>style.visibility</p:attrName>
                                        </p:attrNameLst>
                                      </p:cBhvr>
                                      <p:to>
                                        <p:strVal val="visible"/>
                                      </p:to>
                                    </p:set>
                                    <p:animEffect transition="in" filter="fade">
                                      <p:cBhvr>
                                        <p:cTn id="17" dur="500"/>
                                        <p:tgtEl>
                                          <p:spTgt spid="64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xEl>
                                              <p:pRg st="4" end="4"/>
                                            </p:txEl>
                                          </p:spTgt>
                                        </p:tgtEl>
                                        <p:attrNameLst>
                                          <p:attrName>style.visibility</p:attrName>
                                        </p:attrNameLst>
                                      </p:cBhvr>
                                      <p:to>
                                        <p:strVal val="visible"/>
                                      </p:to>
                                    </p:set>
                                    <p:animEffect transition="in" filter="fade">
                                      <p:cBhvr>
                                        <p:cTn id="22" dur="500"/>
                                        <p:tgtEl>
                                          <p:spTgt spid="6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8" y="2420743"/>
            <a:ext cx="10983269" cy="1181862"/>
          </a:xfrm>
        </p:spPr>
        <p:txBody>
          <a:bodyPr/>
          <a:lstStyle/>
          <a:p>
            <a:r>
              <a:rPr lang="en-US" dirty="0"/>
              <a:t>Appendix</a:t>
            </a:r>
          </a:p>
        </p:txBody>
      </p:sp>
    </p:spTree>
    <p:extLst>
      <p:ext uri="{BB962C8B-B14F-4D97-AF65-F5344CB8AC3E}">
        <p14:creationId xmlns:p14="http://schemas.microsoft.com/office/powerpoint/2010/main" val="149989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674852"/>
          </a:xfrm>
        </p:spPr>
        <p:txBody>
          <a:bodyPr/>
          <a:lstStyle/>
          <a:p>
            <a:r>
              <a:rPr lang="en-US" dirty="0"/>
              <a:t>Positioning Containers on Azure</a:t>
            </a:r>
            <a:br>
              <a:rPr lang="en-US" dirty="0"/>
            </a:br>
            <a:br>
              <a:rPr lang="en-US" i="1" dirty="0"/>
            </a:br>
            <a:br>
              <a:rPr lang="en-US" i="1" dirty="0"/>
            </a:br>
            <a:endParaRPr lang="en-US" sz="3600" i="1" dirty="0"/>
          </a:p>
        </p:txBody>
      </p:sp>
    </p:spTree>
    <p:extLst>
      <p:ext uri="{BB962C8B-B14F-4D97-AF65-F5344CB8AC3E}">
        <p14:creationId xmlns:p14="http://schemas.microsoft.com/office/powerpoint/2010/main" val="10594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defTabSz="932293" fontAlgn="base">
              <a:lnSpc>
                <a:spcPct val="90000"/>
              </a:lnSpc>
              <a:spcBef>
                <a:spcPct val="0"/>
              </a:spcBef>
              <a:spcAft>
                <a:spcPct val="0"/>
              </a:spcAft>
              <a:defRPr/>
            </a:pPr>
            <a:r>
              <a:rPr lang="en-US" sz="2800" kern="0" dirty="0">
                <a:gradFill>
                  <a:gsLst>
                    <a:gs pos="59062">
                      <a:schemeClr val="bg1"/>
                    </a:gs>
                    <a:gs pos="53000">
                      <a:schemeClr val="bg1"/>
                    </a:gs>
                  </a:gsLst>
                  <a:lin ang="5400000" scaled="0"/>
                </a:gradFill>
                <a:cs typeface="Segoe UI" panose="020B0502040204020203" pitchFamily="34" charset="0"/>
              </a:rPr>
              <a:t>Linux Containers</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defTabSz="932293" fontAlgn="base">
              <a:lnSpc>
                <a:spcPct val="90000"/>
              </a:lnSpc>
              <a:spcBef>
                <a:spcPct val="0"/>
              </a:spcBef>
              <a:spcAft>
                <a:spcPct val="0"/>
              </a:spcAft>
              <a:defRPr/>
            </a:pPr>
            <a:r>
              <a:rPr lang="en-US" sz="2800" kern="0" dirty="0">
                <a:gradFill>
                  <a:gsLst>
                    <a:gs pos="59062">
                      <a:schemeClr val="bg1"/>
                    </a:gs>
                    <a:gs pos="53000">
                      <a:schemeClr val="bg1"/>
                    </a:gs>
                  </a:gsLst>
                  <a:lin ang="5400000" scaled="0"/>
                </a:gradFill>
                <a:cs typeface="Segoe UI" panose="020B0502040204020203" pitchFamily="34" charset="0"/>
              </a:rPr>
              <a:t>Azure Container Service</a:t>
            </a:r>
            <a:br>
              <a:rPr lang="en-US" sz="3200" kern="0" dirty="0">
                <a:gradFill>
                  <a:gsLst>
                    <a:gs pos="59062">
                      <a:schemeClr val="bg1"/>
                    </a:gs>
                    <a:gs pos="53000">
                      <a:schemeClr val="bg1"/>
                    </a:gs>
                  </a:gsLst>
                  <a:lin ang="5400000" scaled="0"/>
                </a:gradFill>
                <a:cs typeface="Segoe UI" panose="020B0502040204020203" pitchFamily="34" charset="0"/>
              </a:rPr>
            </a:br>
            <a:endParaRPr lang="en-US" sz="3200" kern="0" dirty="0">
              <a:gradFill>
                <a:gsLst>
                  <a:gs pos="59062">
                    <a:schemeClr val="bg1"/>
                  </a:gs>
                  <a:gs pos="53000">
                    <a:schemeClr val="bg1"/>
                  </a:gs>
                </a:gsLst>
                <a:lin ang="5400000" scaled="0"/>
              </a:gradFill>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defTabSz="932293" fontAlgn="base">
              <a:lnSpc>
                <a:spcPct val="90000"/>
              </a:lnSpc>
              <a:spcBef>
                <a:spcPct val="0"/>
              </a:spcBef>
              <a:spcAft>
                <a:spcPct val="0"/>
              </a:spcAft>
              <a:defRPr/>
            </a:pPr>
            <a:r>
              <a:rPr lang="en-US" sz="2800" kern="0" dirty="0">
                <a:gradFill>
                  <a:gsLst>
                    <a:gs pos="59062">
                      <a:schemeClr val="bg1"/>
                    </a:gs>
                    <a:gs pos="53000">
                      <a:schemeClr val="bg1"/>
                    </a:gs>
                  </a:gsLst>
                  <a:lin ang="5400000" scaled="0"/>
                </a:gradFill>
                <a:cs typeface="Segoe UI" panose="020B0502040204020203" pitchFamily="34" charset="0"/>
              </a:rPr>
              <a:t>Enterprise Container Management platforms</a:t>
            </a:r>
          </a:p>
        </p:txBody>
      </p:sp>
      <p:sp>
        <p:nvSpPr>
          <p:cNvPr id="5" name="Title 2"/>
          <p:cNvSpPr>
            <a:spLocks noGrp="1"/>
          </p:cNvSpPr>
          <p:nvPr>
            <p:ph type="title"/>
          </p:nvPr>
        </p:nvSpPr>
        <p:spPr/>
        <p:txBody>
          <a:bodyPr/>
          <a:lstStyle/>
          <a:p>
            <a:r>
              <a:rPr lang="en-US" dirty="0"/>
              <a:t>Ecosystem container solutions</a:t>
            </a:r>
          </a:p>
        </p:txBody>
      </p:sp>
      <p:sp>
        <p:nvSpPr>
          <p:cNvPr id="9" name="Rectangle 8"/>
          <p:cNvSpPr/>
          <p:nvPr/>
        </p:nvSpPr>
        <p:spPr bwMode="auto">
          <a:xfrm>
            <a:off x="297793" y="2244857"/>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293" fontAlgn="base">
              <a:lnSpc>
                <a:spcPct val="90000"/>
              </a:lnSpc>
              <a:spcBef>
                <a:spcPts val="600"/>
              </a:spcBef>
              <a:spcAft>
                <a:spcPts val="600"/>
              </a:spcAft>
              <a:defRPr/>
            </a:pP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Implication: Build your own container orchestration platform using Docker and other tools</a:t>
            </a:r>
          </a:p>
          <a:p>
            <a:pPr defTabSz="932293" fontAlgn="base">
              <a:lnSpc>
                <a:spcPct val="90000"/>
              </a:lnSpc>
              <a:spcBef>
                <a:spcPts val="600"/>
              </a:spcBef>
              <a:spcAft>
                <a:spcPts val="600"/>
              </a:spcAft>
              <a:defRPr/>
            </a:pP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Benefits: Customizable, pick best-of-breed solutions</a:t>
            </a:r>
          </a:p>
        </p:txBody>
      </p:sp>
      <p:sp>
        <p:nvSpPr>
          <p:cNvPr id="4" name="Rectangle 3"/>
          <p:cNvSpPr/>
          <p:nvPr/>
        </p:nvSpPr>
        <p:spPr bwMode="auto">
          <a:xfrm>
            <a:off x="4293698" y="2244857"/>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293" fontAlgn="base">
              <a:lnSpc>
                <a:spcPct val="90000"/>
              </a:lnSpc>
              <a:spcBef>
                <a:spcPts val="600"/>
              </a:spcBef>
              <a:spcAft>
                <a:spcPts val="600"/>
              </a:spcAft>
              <a:defRPr/>
            </a:pP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Implication: Open Source Containers</a:t>
            </a:r>
          </a:p>
          <a:p>
            <a:pPr defTabSz="932293" fontAlgn="base">
              <a:lnSpc>
                <a:spcPct val="90000"/>
              </a:lnSpc>
              <a:spcBef>
                <a:spcPts val="600"/>
              </a:spcBef>
              <a:spcAft>
                <a:spcPts val="600"/>
              </a:spcAft>
              <a:defRPr/>
            </a:pP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Benefits: Quick ramp up, </a:t>
            </a:r>
            <a:r>
              <a:rPr lang="en-US" sz="2000" kern="0" dirty="0" err="1">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optimze</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choice of orchestrator</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Rectangle 15"/>
          <p:cNvSpPr/>
          <p:nvPr/>
        </p:nvSpPr>
        <p:spPr bwMode="auto">
          <a:xfrm>
            <a:off x="8289604" y="2244857"/>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293" fontAlgn="base">
              <a:lnSpc>
                <a:spcPct val="90000"/>
              </a:lnSpc>
              <a:spcBef>
                <a:spcPts val="600"/>
              </a:spcBef>
              <a:spcAft>
                <a:spcPts val="600"/>
              </a:spcAft>
              <a:defRPr/>
            </a:pP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Implication: Enterprise grade container platforms from Docker, Mesosphere and Red Hat</a:t>
            </a:r>
          </a:p>
          <a:p>
            <a:pPr defTabSz="932293" fontAlgn="base">
              <a:lnSpc>
                <a:spcPct val="90000"/>
              </a:lnSpc>
              <a:spcBef>
                <a:spcPts val="600"/>
              </a:spcBef>
              <a:spcAft>
                <a:spcPts val="600"/>
              </a:spcAft>
              <a:defRPr/>
            </a:pP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Benefits: Ref next slide for trading up from OSS to ESS offerings</a:t>
            </a:r>
          </a:p>
        </p:txBody>
      </p:sp>
      <p:sp>
        <p:nvSpPr>
          <p:cNvPr id="103" name="Rectangle 102"/>
          <p:cNvSpPr/>
          <p:nvPr/>
        </p:nvSpPr>
        <p:spPr bwMode="auto">
          <a:xfrm>
            <a:off x="8358821"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995" y="4848550"/>
            <a:ext cx="789191" cy="765735"/>
          </a:xfrm>
          <a:prstGeom prst="rect">
            <a:avLst/>
          </a:prstGeom>
        </p:spPr>
      </p:pic>
      <p:pic>
        <p:nvPicPr>
          <p:cNvPr id="71" name="Picture 10"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4427" y="4796714"/>
            <a:ext cx="1095330" cy="912038"/>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https://mesosphere.com/wp-content/uploads/2016/04/logo-horizontal-styled.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2" t="28232" r="59508" b="22874"/>
          <a:stretch/>
        </p:blipFill>
        <p:spPr bwMode="auto">
          <a:xfrm>
            <a:off x="4536683" y="4677959"/>
            <a:ext cx="951452" cy="1106916"/>
          </a:xfrm>
          <a:prstGeom prst="rect">
            <a:avLst/>
          </a:prstGeom>
          <a:extLst>
            <a:ext uri="{909E8E84-426E-40DD-AFC4-6F175D3DCCD1}">
              <a14:hiddenFill xmlns:a14="http://schemas.microsoft.com/office/drawing/2010/main">
                <a:solidFill>
                  <a:srgbClr val="FFFFFF"/>
                </a:solidFill>
              </a14:hiddenFill>
            </a:ext>
          </a:extLst>
        </p:spPr>
      </p:pic>
      <p:sp>
        <p:nvSpPr>
          <p:cNvPr id="73" name="Rectangle 72"/>
          <p:cNvSpPr/>
          <p:nvPr/>
        </p:nvSpPr>
        <p:spPr>
          <a:xfrm>
            <a:off x="4401381" y="5802618"/>
            <a:ext cx="1467594"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Open source DC/OS</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sp>
        <p:nvSpPr>
          <p:cNvPr id="75" name="Rectangle 74"/>
          <p:cNvSpPr/>
          <p:nvPr/>
        </p:nvSpPr>
        <p:spPr>
          <a:xfrm>
            <a:off x="5649775" y="5833675"/>
            <a:ext cx="1301930"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Kubernetes</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sp>
        <p:nvSpPr>
          <p:cNvPr id="76" name="Rectangle 75"/>
          <p:cNvSpPr/>
          <p:nvPr/>
        </p:nvSpPr>
        <p:spPr>
          <a:xfrm>
            <a:off x="6900275" y="5852283"/>
            <a:ext cx="1334874"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Docker CE</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pic>
        <p:nvPicPr>
          <p:cNvPr id="78" name="Picture 10"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01" y="4702247"/>
            <a:ext cx="1095330" cy="912038"/>
          </a:xfrm>
          <a:prstGeom prst="rect">
            <a:avLst/>
          </a:prstGeom>
          <a:extLst>
            <a:ext uri="{909E8E84-426E-40DD-AFC4-6F175D3DCCD1}">
              <a14:hiddenFill xmlns:a14="http://schemas.microsoft.com/office/drawing/2010/main">
                <a:solidFill>
                  <a:srgbClr val="FFFFFF"/>
                </a:solidFill>
              </a14:hiddenFill>
            </a:ext>
          </a:extLst>
        </p:spPr>
      </p:pic>
      <p:pic>
        <p:nvPicPr>
          <p:cNvPr id="79" name="Picture 2" descr="https://mesosphere.com/wp-content/uploads/2016/04/logo-horizontal-styled.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2" t="28232" r="59508" b="22874"/>
          <a:stretch/>
        </p:blipFill>
        <p:spPr bwMode="auto">
          <a:xfrm>
            <a:off x="8679547" y="4677959"/>
            <a:ext cx="951452" cy="1106916"/>
          </a:xfrm>
          <a:prstGeom prst="rect">
            <a:avLst/>
          </a:prstGeom>
          <a:extLst>
            <a:ext uri="{909E8E84-426E-40DD-AFC4-6F175D3DCCD1}">
              <a14:hiddenFill xmlns:a14="http://schemas.microsoft.com/office/drawing/2010/main">
                <a:solidFill>
                  <a:srgbClr val="FFFFFF"/>
                </a:solidFill>
              </a14:hiddenFill>
            </a:ext>
          </a:extLst>
        </p:spPr>
      </p:pic>
      <p:sp>
        <p:nvSpPr>
          <p:cNvPr id="80" name="Rectangle 79"/>
          <p:cNvSpPr/>
          <p:nvPr/>
        </p:nvSpPr>
        <p:spPr>
          <a:xfrm>
            <a:off x="8502195" y="5814036"/>
            <a:ext cx="1193089"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Enterprise DC/OS</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sp>
        <p:nvSpPr>
          <p:cNvPr id="81" name="Rectangle 80"/>
          <p:cNvSpPr/>
          <p:nvPr/>
        </p:nvSpPr>
        <p:spPr>
          <a:xfrm>
            <a:off x="9722271" y="5833675"/>
            <a:ext cx="1301930"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OpenShift</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sp>
        <p:nvSpPr>
          <p:cNvPr id="82" name="Rectangle 81"/>
          <p:cNvSpPr/>
          <p:nvPr/>
        </p:nvSpPr>
        <p:spPr>
          <a:xfrm>
            <a:off x="10885462" y="5842638"/>
            <a:ext cx="1207159"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Docker Datacenter</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pic>
        <p:nvPicPr>
          <p:cNvPr id="7" name="Picture 6"/>
          <p:cNvPicPr>
            <a:picLocks noChangeAspect="1"/>
          </p:cNvPicPr>
          <p:nvPr/>
        </p:nvPicPr>
        <p:blipFill>
          <a:blip r:embed="rId6"/>
          <a:stretch>
            <a:fillRect/>
          </a:stretch>
        </p:blipFill>
        <p:spPr>
          <a:xfrm>
            <a:off x="9861267" y="4796714"/>
            <a:ext cx="822992" cy="822992"/>
          </a:xfrm>
          <a:prstGeom prst="rect">
            <a:avLst/>
          </a:prstGeom>
        </p:spPr>
      </p:pic>
      <p:pic>
        <p:nvPicPr>
          <p:cNvPr id="25" name="Picture 24"/>
          <p:cNvPicPr>
            <a:picLocks noChangeAspect="1"/>
          </p:cNvPicPr>
          <p:nvPr/>
        </p:nvPicPr>
        <p:blipFill>
          <a:blip r:embed="rId7"/>
          <a:stretch>
            <a:fillRect/>
          </a:stretch>
        </p:blipFill>
        <p:spPr>
          <a:xfrm>
            <a:off x="952108" y="4749482"/>
            <a:ext cx="833354" cy="917455"/>
          </a:xfrm>
          <a:prstGeom prst="rect">
            <a:avLst/>
          </a:prstGeom>
        </p:spPr>
      </p:pic>
      <p:pic>
        <p:nvPicPr>
          <p:cNvPr id="26" name="Picture 10"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8" y="4783137"/>
            <a:ext cx="1095330" cy="912038"/>
          </a:xfrm>
          <a:prstGeom prst="rect">
            <a:avLst/>
          </a:prstGeom>
          <a:extLst>
            <a:ext uri="{909E8E84-426E-40DD-AFC4-6F175D3DCCD1}">
              <a14:hiddenFill xmlns:a14="http://schemas.microsoft.com/office/drawing/2010/main">
                <a:solidFill>
                  <a:srgbClr val="FFFFFF"/>
                </a:solidFill>
              </a14:hiddenFill>
            </a:ext>
          </a:extLst>
        </p:spPr>
      </p:pic>
      <p:sp>
        <p:nvSpPr>
          <p:cNvPr id="27" name="Rectangle 26"/>
          <p:cNvSpPr/>
          <p:nvPr/>
        </p:nvSpPr>
        <p:spPr>
          <a:xfrm>
            <a:off x="837795" y="5695175"/>
            <a:ext cx="1297380"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Linux Containers</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sp>
        <p:nvSpPr>
          <p:cNvPr id="28" name="Rectangle 27"/>
          <p:cNvSpPr/>
          <p:nvPr/>
        </p:nvSpPr>
        <p:spPr>
          <a:xfrm>
            <a:off x="2495526" y="5770970"/>
            <a:ext cx="944640"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lumMod val="50000"/>
                  </a:schemeClr>
                </a:solidFill>
                <a:effectLst/>
                <a:uLnTx/>
                <a:uFillTx/>
                <a:latin typeface="Segoe UI"/>
              </a:rPr>
              <a:t>Docker</a:t>
            </a:r>
            <a:endParaRPr kumimoji="0" lang="en-US" b="0" i="0" u="none" strike="noStrike" kern="0" cap="none" spc="0" normalizeH="0" baseline="0" noProof="0" dirty="0">
              <a:ln>
                <a:noFill/>
              </a:ln>
              <a:solidFill>
                <a:schemeClr val="bg1">
                  <a:lumMod val="50000"/>
                </a:schemeClr>
              </a:solidFill>
              <a:effectLst/>
              <a:uLnTx/>
              <a:uFillTx/>
              <a:latin typeface="Segoe UI"/>
            </a:endParaRPr>
          </a:p>
        </p:txBody>
      </p:sp>
    </p:spTree>
    <p:extLst>
      <p:ext uri="{BB962C8B-B14F-4D97-AF65-F5344CB8AC3E}">
        <p14:creationId xmlns:p14="http://schemas.microsoft.com/office/powerpoint/2010/main" val="112446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34701" y="1663700"/>
            <a:ext cx="12046199" cy="52197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0" y="151870"/>
            <a:ext cx="11889564" cy="917575"/>
          </a:xfrm>
        </p:spPr>
        <p:txBody>
          <a:bodyPr/>
          <a:lstStyle/>
          <a:p>
            <a:r>
              <a:rPr lang="en-US" dirty="0"/>
              <a:t>Trade up from OSS to ESS container offerings</a:t>
            </a:r>
            <a:br>
              <a:rPr lang="en-US" dirty="0"/>
            </a:br>
            <a:r>
              <a:rPr lang="en-US" dirty="0"/>
              <a:t>through Azure Marketplace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71" y="3881209"/>
            <a:ext cx="789191" cy="765735"/>
          </a:xfrm>
          <a:prstGeom prst="rect">
            <a:avLst/>
          </a:prstGeom>
        </p:spPr>
      </p:pic>
      <p:pic>
        <p:nvPicPr>
          <p:cNvPr id="4" name="Picture 10"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666" y="5311018"/>
            <a:ext cx="1095330" cy="912038"/>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https://mesosphere.com/wp-content/uploads/2016/04/logo-horizontal-styled.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2" t="28232" r="59508" b="22874"/>
          <a:stretch/>
        </p:blipFill>
        <p:spPr bwMode="auto">
          <a:xfrm>
            <a:off x="409941" y="1909359"/>
            <a:ext cx="951452" cy="1106916"/>
          </a:xfrm>
          <a:prstGeom prst="rect">
            <a:avLst/>
          </a:prstGeom>
          <a:extLst>
            <a:ext uri="{909E8E84-426E-40DD-AFC4-6F175D3DCCD1}">
              <a14:hiddenFill xmlns:a14="http://schemas.microsoft.com/office/drawing/2010/main">
                <a:solidFill>
                  <a:srgbClr val="FFFFFF"/>
                </a:solidFill>
              </a14:hiddenFill>
            </a:ext>
          </a:extLst>
        </p:spPr>
      </p:pic>
      <p:sp>
        <p:nvSpPr>
          <p:cNvPr id="6" name="Rectangle 5"/>
          <p:cNvSpPr/>
          <p:nvPr/>
        </p:nvSpPr>
        <p:spPr>
          <a:xfrm>
            <a:off x="274639" y="3034018"/>
            <a:ext cx="1467594"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92929"/>
                </a:solidFill>
                <a:effectLst/>
                <a:uLnTx/>
                <a:uFillTx/>
                <a:latin typeface="Segoe UI Semibold" panose="020B0702040204020203" pitchFamily="34" charset="0"/>
                <a:cs typeface="Segoe UI Semibold" panose="020B0702040204020203" pitchFamily="34" charset="0"/>
              </a:rPr>
              <a:t>Open source DC/OS</a:t>
            </a:r>
            <a:endParaRPr kumimoji="0" lang="en-US" b="0" i="0" u="none" strike="noStrike" kern="0" cap="none" spc="0" normalizeH="0" baseline="0" noProof="0" dirty="0">
              <a:ln>
                <a:noFill/>
              </a:ln>
              <a:solidFill>
                <a:srgbClr val="292929"/>
              </a:solidFill>
              <a:effectLst/>
              <a:uLnTx/>
              <a:uFillTx/>
              <a:latin typeface="Segoe UI"/>
            </a:endParaRPr>
          </a:p>
        </p:txBody>
      </p:sp>
      <p:sp>
        <p:nvSpPr>
          <p:cNvPr id="7" name="Rectangle 6"/>
          <p:cNvSpPr/>
          <p:nvPr/>
        </p:nvSpPr>
        <p:spPr>
          <a:xfrm>
            <a:off x="234701" y="4846522"/>
            <a:ext cx="1301930"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92929"/>
                </a:solidFill>
                <a:effectLst/>
                <a:uLnTx/>
                <a:uFillTx/>
                <a:latin typeface="Segoe UI Semibold" panose="020B0702040204020203" pitchFamily="34" charset="0"/>
                <a:cs typeface="Segoe UI Semibold" panose="020B0702040204020203" pitchFamily="34" charset="0"/>
              </a:rPr>
              <a:t>Kubernetes</a:t>
            </a:r>
            <a:endParaRPr kumimoji="0" lang="en-US" b="0" i="0" u="none" strike="noStrike" kern="0" cap="none" spc="0" normalizeH="0" baseline="0" noProof="0" dirty="0">
              <a:ln>
                <a:noFill/>
              </a:ln>
              <a:solidFill>
                <a:srgbClr val="292929"/>
              </a:solidFill>
              <a:effectLst/>
              <a:uLnTx/>
              <a:uFillTx/>
              <a:latin typeface="Segoe UI"/>
            </a:endParaRPr>
          </a:p>
        </p:txBody>
      </p:sp>
      <p:sp>
        <p:nvSpPr>
          <p:cNvPr id="8" name="Rectangle 7"/>
          <p:cNvSpPr/>
          <p:nvPr/>
        </p:nvSpPr>
        <p:spPr>
          <a:xfrm>
            <a:off x="274639" y="6254812"/>
            <a:ext cx="2330234"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92929"/>
                </a:solidFill>
                <a:effectLst/>
                <a:uLnTx/>
                <a:uFillTx/>
                <a:latin typeface="Segoe UI Semibold" panose="020B0702040204020203" pitchFamily="34" charset="0"/>
                <a:cs typeface="Segoe UI Semibold" panose="020B0702040204020203" pitchFamily="34" charset="0"/>
              </a:rPr>
              <a:t>Docker</a:t>
            </a:r>
            <a:r>
              <a:rPr kumimoji="0" lang="en-US" b="0" i="0" u="none" strike="noStrike" kern="0" cap="none" spc="0" normalizeH="0" noProof="0" dirty="0">
                <a:ln>
                  <a:noFill/>
                </a:ln>
                <a:solidFill>
                  <a:srgbClr val="292929"/>
                </a:solidFill>
                <a:effectLst/>
                <a:uLnTx/>
                <a:uFillTx/>
                <a:latin typeface="Segoe UI Semibold" panose="020B0702040204020203" pitchFamily="34" charset="0"/>
                <a:cs typeface="Segoe UI Semibold" panose="020B0702040204020203" pitchFamily="34" charset="0"/>
              </a:rPr>
              <a:t> Community Edition </a:t>
            </a:r>
            <a:endParaRPr kumimoji="0" lang="en-US" b="0" i="0" u="none" strike="noStrike" kern="0" cap="none" spc="0" normalizeH="0" baseline="0" noProof="0" dirty="0">
              <a:ln>
                <a:noFill/>
              </a:ln>
              <a:solidFill>
                <a:srgbClr val="292929"/>
              </a:solidFill>
              <a:effectLst/>
              <a:uLnTx/>
              <a:uFillTx/>
              <a:latin typeface="Segoe UI"/>
            </a:endParaRPr>
          </a:p>
        </p:txBody>
      </p:sp>
      <p:pic>
        <p:nvPicPr>
          <p:cNvPr id="9" name="Picture 10"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4444" y="5333854"/>
            <a:ext cx="1095330" cy="912038"/>
          </a:xfrm>
          <a:prstGeom prst="rect">
            <a:avLst/>
          </a:prstGeom>
          <a:extLst>
            <a:ext uri="{909E8E84-426E-40DD-AFC4-6F175D3DCCD1}">
              <a14:hiddenFill xmlns:a14="http://schemas.microsoft.com/office/drawing/2010/main">
                <a:solidFill>
                  <a:srgbClr val="FFFFFF"/>
                </a:solidFill>
              </a14:hiddenFill>
            </a:ext>
          </a:extLst>
        </p:spPr>
      </p:pic>
      <p:pic>
        <p:nvPicPr>
          <p:cNvPr id="10" name="Picture 2" descr="https://mesosphere.com/wp-content/uploads/2016/04/logo-horizontal-styled.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2" t="28232" r="59508" b="22874"/>
          <a:stretch/>
        </p:blipFill>
        <p:spPr bwMode="auto">
          <a:xfrm>
            <a:off x="4375453" y="1886152"/>
            <a:ext cx="951452" cy="1106916"/>
          </a:xfrm>
          <a:prstGeom prst="rect">
            <a:avLst/>
          </a:prstGeom>
          <a:extLst>
            <a:ext uri="{909E8E84-426E-40DD-AFC4-6F175D3DCCD1}">
              <a14:hiddenFill xmlns:a14="http://schemas.microsoft.com/office/drawing/2010/main">
                <a:solidFill>
                  <a:srgbClr val="FFFFFF"/>
                </a:solidFill>
              </a14:hiddenFill>
            </a:ext>
          </a:extLst>
        </p:spPr>
      </p:pic>
      <p:sp>
        <p:nvSpPr>
          <p:cNvPr id="11" name="Rectangle 10"/>
          <p:cNvSpPr/>
          <p:nvPr/>
        </p:nvSpPr>
        <p:spPr>
          <a:xfrm>
            <a:off x="4375453" y="3045436"/>
            <a:ext cx="1193089" cy="646331"/>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92929"/>
                </a:solidFill>
                <a:effectLst/>
                <a:uLnTx/>
                <a:uFillTx/>
                <a:latin typeface="Segoe UI Semibold" panose="020B0702040204020203" pitchFamily="34" charset="0"/>
                <a:cs typeface="Segoe UI Semibold" panose="020B0702040204020203" pitchFamily="34" charset="0"/>
              </a:rPr>
              <a:t>Enterprise DC/OS</a:t>
            </a:r>
            <a:endParaRPr kumimoji="0" lang="en-US" b="0" i="0" u="none" strike="noStrike" kern="0" cap="none" spc="0" normalizeH="0" baseline="0" noProof="0" dirty="0">
              <a:ln>
                <a:noFill/>
              </a:ln>
              <a:solidFill>
                <a:srgbClr val="292929"/>
              </a:solidFill>
              <a:effectLst/>
              <a:uLnTx/>
              <a:uFillTx/>
              <a:latin typeface="Segoe UI"/>
            </a:endParaRPr>
          </a:p>
        </p:txBody>
      </p:sp>
      <p:sp>
        <p:nvSpPr>
          <p:cNvPr id="12" name="Rectangle 11"/>
          <p:cNvSpPr/>
          <p:nvPr/>
        </p:nvSpPr>
        <p:spPr>
          <a:xfrm>
            <a:off x="4266612" y="4851204"/>
            <a:ext cx="1301930"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92929"/>
                </a:solidFill>
                <a:effectLst/>
                <a:uLnTx/>
                <a:uFillTx/>
                <a:latin typeface="Segoe UI Semibold" panose="020B0702040204020203" pitchFamily="34" charset="0"/>
                <a:cs typeface="Segoe UI Semibold" panose="020B0702040204020203" pitchFamily="34" charset="0"/>
              </a:rPr>
              <a:t>OpenShift</a:t>
            </a:r>
            <a:endParaRPr kumimoji="0" lang="en-US" b="0" i="0" u="none" strike="noStrike" kern="0" cap="none" spc="0" normalizeH="0" baseline="0" noProof="0" dirty="0">
              <a:ln>
                <a:noFill/>
              </a:ln>
              <a:solidFill>
                <a:srgbClr val="292929"/>
              </a:solidFill>
              <a:effectLst/>
              <a:uLnTx/>
              <a:uFillTx/>
              <a:latin typeface="Segoe UI"/>
            </a:endParaRPr>
          </a:p>
        </p:txBody>
      </p:sp>
      <p:sp>
        <p:nvSpPr>
          <p:cNvPr id="13" name="Rectangle 12"/>
          <p:cNvSpPr/>
          <p:nvPr/>
        </p:nvSpPr>
        <p:spPr>
          <a:xfrm>
            <a:off x="3862687" y="6318220"/>
            <a:ext cx="1976984" cy="369332"/>
          </a:xfrm>
          <a:prstGeom prst="rect">
            <a:avLst/>
          </a:prstGeom>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92929"/>
                </a:solidFill>
                <a:effectLst/>
                <a:uLnTx/>
                <a:uFillTx/>
                <a:latin typeface="Segoe UI Semibold" panose="020B0702040204020203" pitchFamily="34" charset="0"/>
                <a:cs typeface="Segoe UI Semibold" panose="020B0702040204020203" pitchFamily="34" charset="0"/>
              </a:rPr>
              <a:t>Docker Datacenter</a:t>
            </a:r>
            <a:endParaRPr kumimoji="0" lang="en-US" b="0" i="0" u="none" strike="noStrike" kern="0" cap="none" spc="0" normalizeH="0" baseline="0" noProof="0" dirty="0">
              <a:ln>
                <a:noFill/>
              </a:ln>
              <a:solidFill>
                <a:srgbClr val="292929"/>
              </a:solidFill>
              <a:effectLst/>
              <a:uLnTx/>
              <a:uFillTx/>
              <a:latin typeface="Segoe UI"/>
            </a:endParaRPr>
          </a:p>
        </p:txBody>
      </p:sp>
      <p:pic>
        <p:nvPicPr>
          <p:cNvPr id="14" name="Picture 13"/>
          <p:cNvPicPr>
            <a:picLocks noChangeAspect="1"/>
          </p:cNvPicPr>
          <p:nvPr/>
        </p:nvPicPr>
        <p:blipFill>
          <a:blip r:embed="rId6"/>
          <a:stretch>
            <a:fillRect/>
          </a:stretch>
        </p:blipFill>
        <p:spPr>
          <a:xfrm>
            <a:off x="4439683" y="3881209"/>
            <a:ext cx="822992" cy="822992"/>
          </a:xfrm>
          <a:prstGeom prst="rect">
            <a:avLst/>
          </a:prstGeom>
        </p:spPr>
      </p:pic>
      <p:cxnSp>
        <p:nvCxnSpPr>
          <p:cNvPr id="16" name="Straight Arrow Connector 15"/>
          <p:cNvCxnSpPr>
            <a:stCxn id="5" idx="3"/>
            <a:endCxn id="10" idx="1"/>
          </p:cNvCxnSpPr>
          <p:nvPr/>
        </p:nvCxnSpPr>
        <p:spPr>
          <a:xfrm flipV="1">
            <a:off x="1361393" y="2439610"/>
            <a:ext cx="3014060" cy="232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332949" y="4318339"/>
            <a:ext cx="3014060" cy="232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280262" y="5755433"/>
            <a:ext cx="3014060" cy="232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61092" y="1965041"/>
            <a:ext cx="5903111" cy="1200329"/>
          </a:xfrm>
          <a:prstGeom prst="rect">
            <a:avLst/>
          </a:prstGeom>
          <a:solidFill>
            <a:schemeClr val="bg1">
              <a:lumMod val="95000"/>
            </a:schemeClr>
          </a:solidFill>
        </p:spPr>
        <p:txBody>
          <a:bodyPr wrap="square">
            <a:spAutoFit/>
          </a:bodyPr>
          <a:lstStyle/>
          <a:p>
            <a:pPr marL="285750" indent="-285750">
              <a:buFont typeface="Wingdings" charset="2"/>
              <a:buChar char="ü"/>
            </a:pPr>
            <a:r>
              <a:rPr lang="en-US" sz="2400" i="1" dirty="0">
                <a:solidFill>
                  <a:srgbClr val="292929"/>
                </a:solidFill>
              </a:rPr>
              <a:t>Security, Advanced Operations, Multi tenancy, Advanced Networking &amp; Storage, Support</a:t>
            </a:r>
          </a:p>
        </p:txBody>
      </p:sp>
      <p:sp>
        <p:nvSpPr>
          <p:cNvPr id="22" name="Rectangle 21"/>
          <p:cNvSpPr/>
          <p:nvPr/>
        </p:nvSpPr>
        <p:spPr>
          <a:xfrm>
            <a:off x="6261091" y="3881209"/>
            <a:ext cx="5903111" cy="830997"/>
          </a:xfrm>
          <a:prstGeom prst="rect">
            <a:avLst/>
          </a:prstGeom>
          <a:solidFill>
            <a:schemeClr val="bg1">
              <a:lumMod val="95000"/>
            </a:schemeClr>
          </a:solidFill>
        </p:spPr>
        <p:txBody>
          <a:bodyPr wrap="square">
            <a:spAutoFit/>
          </a:bodyPr>
          <a:lstStyle/>
          <a:p>
            <a:pPr marL="285750" indent="-285750">
              <a:buFont typeface="Wingdings" charset="2"/>
              <a:buChar char="ü"/>
            </a:pPr>
            <a:r>
              <a:rPr lang="en-US" sz="2400" i="1" dirty="0">
                <a:solidFill>
                  <a:srgbClr val="292929"/>
                </a:solidFill>
              </a:rPr>
              <a:t>Enhanced Security &amp; Storage, Multi-tenancy, Self Service, DevOps, automation</a:t>
            </a:r>
          </a:p>
        </p:txBody>
      </p:sp>
      <p:sp>
        <p:nvSpPr>
          <p:cNvPr id="23" name="Rectangle 22"/>
          <p:cNvSpPr/>
          <p:nvPr/>
        </p:nvSpPr>
        <p:spPr>
          <a:xfrm>
            <a:off x="6219421" y="5487223"/>
            <a:ext cx="5903111" cy="830997"/>
          </a:xfrm>
          <a:prstGeom prst="rect">
            <a:avLst/>
          </a:prstGeom>
          <a:solidFill>
            <a:schemeClr val="bg1">
              <a:lumMod val="95000"/>
            </a:schemeClr>
          </a:solidFill>
        </p:spPr>
        <p:txBody>
          <a:bodyPr wrap="square">
            <a:spAutoFit/>
          </a:bodyPr>
          <a:lstStyle/>
          <a:p>
            <a:pPr marL="285750" indent="-285750">
              <a:buFont typeface="Wingdings" charset="2"/>
              <a:buChar char="ü"/>
            </a:pPr>
            <a:r>
              <a:rPr lang="en-US" sz="2400" i="1" dirty="0">
                <a:solidFill>
                  <a:srgbClr val="292929"/>
                </a:solidFill>
              </a:rPr>
              <a:t>Universal Control Pane, Docker Trusted Registry , Docker Enterprise Edition</a:t>
            </a:r>
          </a:p>
        </p:txBody>
      </p:sp>
    </p:spTree>
    <p:extLst>
      <p:ext uri="{BB962C8B-B14F-4D97-AF65-F5344CB8AC3E}">
        <p14:creationId xmlns:p14="http://schemas.microsoft.com/office/powerpoint/2010/main" val="9978796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p:cNvSpPr txBox="1"/>
          <p:nvPr/>
        </p:nvSpPr>
        <p:spPr>
          <a:xfrm>
            <a:off x="294654" y="1209028"/>
            <a:ext cx="3878512" cy="5306072"/>
          </a:xfrm>
          <a:prstGeom prst="rect">
            <a:avLst/>
          </a:prstGeom>
          <a:solidFill>
            <a:schemeClr val="tx2"/>
          </a:solidFill>
        </p:spPr>
        <p:txBody>
          <a:bodyPr wrap="square" lIns="182880" tIns="146304" rIns="182880" bIns="146304" rtlCol="0">
            <a:noAutofit/>
          </a:bodyPr>
          <a:lstStyle/>
          <a:p>
            <a:pPr defTabSz="932293" fontAlgn="base">
              <a:lnSpc>
                <a:spcPct val="90000"/>
              </a:lnSpc>
              <a:spcBef>
                <a:spcPct val="0"/>
              </a:spcBef>
              <a:spcAft>
                <a:spcPct val="0"/>
              </a:spcAft>
              <a:defRPr/>
            </a:pPr>
            <a:r>
              <a:rPr lang="en-US" sz="2800" kern="0" dirty="0">
                <a:gradFill>
                  <a:gsLst>
                    <a:gs pos="59062">
                      <a:schemeClr val="bg1"/>
                    </a:gs>
                    <a:gs pos="53000">
                      <a:schemeClr val="bg1"/>
                    </a:gs>
                  </a:gsLst>
                  <a:lin ang="5400000" scaled="0"/>
                </a:gradFill>
                <a:cs typeface="Segoe UI" panose="020B0502040204020203" pitchFamily="34" charset="0"/>
              </a:rPr>
              <a:t>Windows Server Containers</a:t>
            </a:r>
          </a:p>
        </p:txBody>
      </p:sp>
      <p:sp>
        <p:nvSpPr>
          <p:cNvPr id="98" name="TextBox 97"/>
          <p:cNvSpPr txBox="1"/>
          <p:nvPr/>
        </p:nvSpPr>
        <p:spPr>
          <a:xfrm>
            <a:off x="4293698" y="1209028"/>
            <a:ext cx="3872234" cy="5306072"/>
          </a:xfrm>
          <a:prstGeom prst="rect">
            <a:avLst/>
          </a:prstGeom>
          <a:solidFill>
            <a:schemeClr val="tx2"/>
          </a:solidFill>
        </p:spPr>
        <p:txBody>
          <a:bodyPr wrap="square" lIns="182880" tIns="146304" rIns="182880" bIns="146304" rtlCol="0">
            <a:noAutofit/>
          </a:bodyPr>
          <a:lstStyle/>
          <a:p>
            <a:pPr defTabSz="932293" fontAlgn="base">
              <a:lnSpc>
                <a:spcPct val="90000"/>
              </a:lnSpc>
              <a:spcBef>
                <a:spcPct val="0"/>
              </a:spcBef>
              <a:spcAft>
                <a:spcPct val="0"/>
              </a:spcAft>
              <a:defRPr/>
            </a:pPr>
            <a:r>
              <a:rPr lang="en-US" sz="2800" kern="0" dirty="0">
                <a:gradFill>
                  <a:gsLst>
                    <a:gs pos="59062">
                      <a:schemeClr val="bg1"/>
                    </a:gs>
                    <a:gs pos="53000">
                      <a:schemeClr val="bg1"/>
                    </a:gs>
                  </a:gsLst>
                  <a:lin ang="5400000" scaled="0"/>
                </a:gradFill>
                <a:cs typeface="Segoe UI" panose="020B0502040204020203" pitchFamily="34" charset="0"/>
              </a:rPr>
              <a:t>Azure App Service</a:t>
            </a:r>
            <a:br>
              <a:rPr lang="en-US" sz="3200" kern="0" dirty="0">
                <a:gradFill>
                  <a:gsLst>
                    <a:gs pos="59062">
                      <a:schemeClr val="bg1"/>
                    </a:gs>
                    <a:gs pos="53000">
                      <a:schemeClr val="bg1"/>
                    </a:gs>
                  </a:gsLst>
                  <a:lin ang="5400000" scaled="0"/>
                </a:gradFill>
                <a:cs typeface="Segoe UI" panose="020B0502040204020203" pitchFamily="34" charset="0"/>
              </a:rPr>
            </a:br>
            <a:endParaRPr lang="en-US" sz="3200" kern="0" dirty="0">
              <a:gradFill>
                <a:gsLst>
                  <a:gs pos="59062">
                    <a:schemeClr val="bg1"/>
                  </a:gs>
                  <a:gs pos="53000">
                    <a:schemeClr val="bg1"/>
                  </a:gs>
                </a:gsLst>
                <a:lin ang="5400000" scaled="0"/>
              </a:gradFill>
              <a:cs typeface="Segoe UI" panose="020B0502040204020203" pitchFamily="34" charset="0"/>
            </a:endParaRPr>
          </a:p>
        </p:txBody>
      </p:sp>
      <p:sp>
        <p:nvSpPr>
          <p:cNvPr id="99" name="TextBox 98"/>
          <p:cNvSpPr txBox="1"/>
          <p:nvPr/>
        </p:nvSpPr>
        <p:spPr>
          <a:xfrm>
            <a:off x="8289604" y="1209028"/>
            <a:ext cx="3872234" cy="5306072"/>
          </a:xfrm>
          <a:prstGeom prst="rect">
            <a:avLst/>
          </a:prstGeom>
          <a:solidFill>
            <a:schemeClr val="tx2"/>
          </a:solidFill>
        </p:spPr>
        <p:txBody>
          <a:bodyPr wrap="square" lIns="182880" tIns="146304" rIns="182880" bIns="146304" rtlCol="0">
            <a:noAutofit/>
          </a:bodyPr>
          <a:lstStyle/>
          <a:p>
            <a:pPr defTabSz="932293" fontAlgn="base">
              <a:lnSpc>
                <a:spcPct val="90000"/>
              </a:lnSpc>
              <a:spcBef>
                <a:spcPct val="0"/>
              </a:spcBef>
              <a:spcAft>
                <a:spcPct val="0"/>
              </a:spcAft>
              <a:defRPr/>
            </a:pPr>
            <a:r>
              <a:rPr lang="en-US" sz="2800" kern="0" dirty="0">
                <a:gradFill>
                  <a:gsLst>
                    <a:gs pos="59062">
                      <a:schemeClr val="bg1"/>
                    </a:gs>
                    <a:gs pos="53000">
                      <a:schemeClr val="bg1"/>
                    </a:gs>
                  </a:gsLst>
                  <a:lin ang="5400000" scaled="0"/>
                </a:gradFill>
                <a:cs typeface="Segoe UI" panose="020B0502040204020203" pitchFamily="34" charset="0"/>
              </a:rPr>
              <a:t>Service Fabric</a:t>
            </a:r>
          </a:p>
        </p:txBody>
      </p:sp>
      <p:sp>
        <p:nvSpPr>
          <p:cNvPr id="5" name="Title 2"/>
          <p:cNvSpPr>
            <a:spLocks noGrp="1"/>
          </p:cNvSpPr>
          <p:nvPr>
            <p:ph type="title"/>
          </p:nvPr>
        </p:nvSpPr>
        <p:spPr/>
        <p:txBody>
          <a:bodyPr/>
          <a:lstStyle/>
          <a:p>
            <a:r>
              <a:rPr lang="en-US" dirty="0"/>
              <a:t>Microsoft container solutions</a:t>
            </a:r>
          </a:p>
        </p:txBody>
      </p:sp>
      <p:sp>
        <p:nvSpPr>
          <p:cNvPr id="9" name="Rectangle 8"/>
          <p:cNvSpPr/>
          <p:nvPr/>
        </p:nvSpPr>
        <p:spPr bwMode="auto">
          <a:xfrm>
            <a:off x="320947" y="2146168"/>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293" fontAlgn="base">
              <a:lnSpc>
                <a:spcPct val="90000"/>
              </a:lnSpc>
              <a:spcBef>
                <a:spcPts val="600"/>
              </a:spcBef>
              <a:spcAft>
                <a:spcPts val="600"/>
              </a:spcAft>
              <a:defRPr/>
            </a:pPr>
            <a:r>
              <a:rPr lang="en-US" sz="2000" b="1"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Implication</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a:t>
            </a:r>
            <a:r>
              <a:rPr lang="en-US" sz="2000" dirty="0"/>
              <a:t>Windows Server 2016 Containers, powered by Docker Engine</a:t>
            </a:r>
            <a:endPar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endParaRPr>
          </a:p>
          <a:p>
            <a:pPr defTabSz="932293" fontAlgn="base">
              <a:lnSpc>
                <a:spcPct val="90000"/>
              </a:lnSpc>
              <a:spcBef>
                <a:spcPts val="600"/>
              </a:spcBef>
              <a:spcAft>
                <a:spcPts val="600"/>
              </a:spcAft>
              <a:defRPr/>
            </a:pPr>
            <a:r>
              <a:rPr lang="en-US" sz="2000" b="1"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Benefits</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a:t>
            </a:r>
            <a:r>
              <a:rPr lang="en-US" sz="2000" dirty="0"/>
              <a:t>Agility, portability, and security benefits of the Docker platform to Windows Server 2016</a:t>
            </a:r>
            <a:endPar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endParaRPr>
          </a:p>
        </p:txBody>
      </p:sp>
      <p:sp>
        <p:nvSpPr>
          <p:cNvPr id="4" name="Rectangle 3"/>
          <p:cNvSpPr/>
          <p:nvPr/>
        </p:nvSpPr>
        <p:spPr bwMode="auto">
          <a:xfrm>
            <a:off x="4293698" y="2146168"/>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293" fontAlgn="base">
              <a:lnSpc>
                <a:spcPct val="90000"/>
              </a:lnSpc>
              <a:spcBef>
                <a:spcPts val="600"/>
              </a:spcBef>
              <a:spcAft>
                <a:spcPts val="600"/>
              </a:spcAft>
              <a:defRPr/>
            </a:pPr>
            <a:r>
              <a:rPr lang="en-US" sz="2000" b="1"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Implication</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a:t>
            </a:r>
            <a:r>
              <a:rPr lang="en-US" sz="2000" dirty="0"/>
              <a:t>The easiest and fastest way to run single container web apps </a:t>
            </a:r>
          </a:p>
          <a:p>
            <a:r>
              <a:rPr lang="en-US" sz="2000" b="1"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Benefits</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a:t>
            </a:r>
            <a:r>
              <a:rPr lang="en-US" sz="2000" dirty="0"/>
              <a:t>The platform will manage scaling, request routing and availability.</a:t>
            </a:r>
          </a:p>
        </p:txBody>
      </p:sp>
      <p:sp>
        <p:nvSpPr>
          <p:cNvPr id="102" name="Rectangle 101"/>
          <p:cNvSpPr/>
          <p:nvPr/>
        </p:nvSpPr>
        <p:spPr bwMode="auto">
          <a:xfrm>
            <a:off x="36701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Rectangle 15"/>
          <p:cNvSpPr/>
          <p:nvPr/>
        </p:nvSpPr>
        <p:spPr bwMode="auto">
          <a:xfrm>
            <a:off x="8289604" y="2126603"/>
            <a:ext cx="3872234" cy="18148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293" fontAlgn="base">
              <a:lnSpc>
                <a:spcPct val="90000"/>
              </a:lnSpc>
              <a:spcBef>
                <a:spcPts val="600"/>
              </a:spcBef>
              <a:spcAft>
                <a:spcPts val="600"/>
              </a:spcAft>
              <a:defRPr/>
            </a:pPr>
            <a:r>
              <a:rPr lang="en-US" sz="2000" b="1"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Implication</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a:t>
            </a:r>
            <a:r>
              <a:rPr lang="en-US" sz="2000" dirty="0"/>
              <a:t>Azure Service Fabric is an orchestrator of services across a cluster of machines</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 </a:t>
            </a:r>
          </a:p>
          <a:p>
            <a:pPr defTabSz="932293" fontAlgn="base">
              <a:lnSpc>
                <a:spcPct val="90000"/>
              </a:lnSpc>
              <a:spcBef>
                <a:spcPts val="600"/>
              </a:spcBef>
              <a:spcAft>
                <a:spcPts val="600"/>
              </a:spcAft>
              <a:defRPr/>
            </a:pPr>
            <a:r>
              <a:rPr lang="en-US" sz="2000" b="1"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Benefits</a:t>
            </a:r>
            <a:r>
              <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rPr>
              <a:t>:</a:t>
            </a:r>
            <a:r>
              <a:rPr lang="en-US" sz="2000" dirty="0"/>
              <a:t> Use containers to package existing code or use Service Fabric programming models</a:t>
            </a:r>
            <a:endParaRPr lang="en-US" sz="2000" kern="0" dirty="0">
              <a:gradFill>
                <a:gsLst>
                  <a:gs pos="59062">
                    <a:schemeClr val="bg1"/>
                  </a:gs>
                  <a:gs pos="53000">
                    <a:schemeClr val="bg1"/>
                  </a:gs>
                </a:gsLst>
                <a:lin ang="5400000" scaled="0"/>
              </a:gradFill>
              <a:latin typeface="Segoe UI" panose="020B0502040204020203" pitchFamily="34" charset="0"/>
              <a:cs typeface="Segoe UI" panose="020B0502040204020203" pitchFamily="34" charset="0"/>
            </a:endParaRPr>
          </a:p>
        </p:txBody>
      </p:sp>
      <p:sp>
        <p:nvSpPr>
          <p:cNvPr id="103" name="Rectangle 102"/>
          <p:cNvSpPr/>
          <p:nvPr/>
        </p:nvSpPr>
        <p:spPr bwMode="auto">
          <a:xfrm>
            <a:off x="8358820" y="43751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052" name="Rectangle 2051"/>
          <p:cNvSpPr/>
          <p:nvPr/>
        </p:nvSpPr>
        <p:spPr bwMode="auto">
          <a:xfrm>
            <a:off x="4366260" y="4387887"/>
            <a:ext cx="3733800" cy="205863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25" name="Picture 24"/>
          <p:cNvPicPr>
            <a:picLocks noChangeAspect="1"/>
          </p:cNvPicPr>
          <p:nvPr/>
        </p:nvPicPr>
        <p:blipFill>
          <a:blip r:embed="rId3"/>
          <a:stretch>
            <a:fillRect/>
          </a:stretch>
        </p:blipFill>
        <p:spPr>
          <a:xfrm>
            <a:off x="1273335" y="4536327"/>
            <a:ext cx="1761754" cy="1761754"/>
          </a:xfrm>
          <a:prstGeom prst="rect">
            <a:avLst/>
          </a:prstGeom>
        </p:spPr>
      </p:pic>
      <p:grpSp>
        <p:nvGrpSpPr>
          <p:cNvPr id="26" name="Group 25"/>
          <p:cNvGrpSpPr>
            <a:grpSpLocks noChangeAspect="1"/>
          </p:cNvGrpSpPr>
          <p:nvPr/>
        </p:nvGrpSpPr>
        <p:grpSpPr>
          <a:xfrm>
            <a:off x="5449064" y="4703176"/>
            <a:ext cx="1180601" cy="1175221"/>
            <a:chOff x="827088" y="-3463925"/>
            <a:chExt cx="3833812" cy="3816350"/>
          </a:xfrm>
        </p:grpSpPr>
        <p:sp>
          <p:nvSpPr>
            <p:cNvPr id="2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3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3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3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3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3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pic>
        <p:nvPicPr>
          <p:cNvPr id="37" name="Picture 36"/>
          <p:cNvPicPr>
            <a:picLocks noChangeAspect="1"/>
          </p:cNvPicPr>
          <p:nvPr/>
        </p:nvPicPr>
        <p:blipFill>
          <a:blip r:embed="rId4"/>
          <a:stretch>
            <a:fillRect/>
          </a:stretch>
        </p:blipFill>
        <p:spPr>
          <a:xfrm>
            <a:off x="9634718" y="4696392"/>
            <a:ext cx="1182005" cy="1182005"/>
          </a:xfrm>
          <a:prstGeom prst="rect">
            <a:avLst/>
          </a:prstGeom>
        </p:spPr>
      </p:pic>
    </p:spTree>
    <p:extLst>
      <p:ext uri="{BB962C8B-B14F-4D97-AF65-F5344CB8AC3E}">
        <p14:creationId xmlns:p14="http://schemas.microsoft.com/office/powerpoint/2010/main" val="4175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703179" y="4984024"/>
            <a:ext cx="2309304" cy="4071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Open Source</a:t>
            </a:r>
          </a:p>
        </p:txBody>
      </p:sp>
      <p:sp>
        <p:nvSpPr>
          <p:cNvPr id="3" name="Rectangle 2"/>
          <p:cNvSpPr/>
          <p:nvPr/>
        </p:nvSpPr>
        <p:spPr bwMode="auto">
          <a:xfrm>
            <a:off x="2856835" y="4972622"/>
            <a:ext cx="3984645" cy="6665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sz="1632" dirty="0">
              <a:solidFill>
                <a:schemeClr val="tx1"/>
              </a:solidFill>
              <a:latin typeface="Segoe UI"/>
            </a:endParaRPr>
          </a:p>
        </p:txBody>
      </p:sp>
      <p:sp>
        <p:nvSpPr>
          <p:cNvPr id="4" name="Rectangle 3"/>
          <p:cNvSpPr/>
          <p:nvPr/>
        </p:nvSpPr>
        <p:spPr bwMode="auto">
          <a:xfrm>
            <a:off x="142372" y="4962855"/>
            <a:ext cx="3295199" cy="6665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Docker Windows Server 2016</a:t>
            </a:r>
          </a:p>
          <a:p>
            <a:pPr algn="ctr" defTabSz="951028" fontAlgn="base">
              <a:spcBef>
                <a:spcPct val="0"/>
              </a:spcBef>
              <a:spcAft>
                <a:spcPct val="0"/>
              </a:spcAft>
              <a:defRPr/>
            </a:pPr>
            <a:endParaRPr lang="en-US" sz="1632" dirty="0">
              <a:solidFill>
                <a:schemeClr val="tx1"/>
              </a:solidFill>
              <a:latin typeface="Segoe UI"/>
            </a:endParaRPr>
          </a:p>
        </p:txBody>
      </p:sp>
      <p:cxnSp>
        <p:nvCxnSpPr>
          <p:cNvPr id="8" name="Straight Connector 7"/>
          <p:cNvCxnSpPr/>
          <p:nvPr/>
        </p:nvCxnSpPr>
        <p:spPr>
          <a:xfrm>
            <a:off x="3421057" y="1860509"/>
            <a:ext cx="0" cy="3123515"/>
          </a:xfrm>
          <a:prstGeom prst="line">
            <a:avLst/>
          </a:prstGeom>
          <a:ln w="6350">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413673" y="1860509"/>
            <a:ext cx="0" cy="3123515"/>
          </a:xfrm>
          <a:prstGeom prst="line">
            <a:avLst/>
          </a:prstGeom>
          <a:ln w="6350">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stretch>
            <a:fillRect/>
          </a:stretch>
        </p:blipFill>
        <p:spPr>
          <a:xfrm>
            <a:off x="10056018" y="2108348"/>
            <a:ext cx="1663277" cy="1266076"/>
          </a:xfrm>
          <a:prstGeom prst="rect">
            <a:avLst/>
          </a:prstGeom>
        </p:spPr>
      </p:pic>
      <p:pic>
        <p:nvPicPr>
          <p:cNvPr id="34" name="Picture 33"/>
          <p:cNvPicPr>
            <a:picLocks noChangeAspect="1"/>
          </p:cNvPicPr>
          <p:nvPr/>
        </p:nvPicPr>
        <p:blipFill>
          <a:blip r:embed="rId4"/>
          <a:stretch>
            <a:fillRect/>
          </a:stretch>
        </p:blipFill>
        <p:spPr>
          <a:xfrm>
            <a:off x="4264278" y="1993510"/>
            <a:ext cx="1182005" cy="1182005"/>
          </a:xfrm>
          <a:prstGeom prst="rect">
            <a:avLst/>
          </a:prstGeom>
        </p:spPr>
      </p:pic>
      <p:sp>
        <p:nvSpPr>
          <p:cNvPr id="36" name="Rectangle 35"/>
          <p:cNvSpPr/>
          <p:nvPr/>
        </p:nvSpPr>
        <p:spPr bwMode="auto">
          <a:xfrm>
            <a:off x="9311506" y="4109788"/>
            <a:ext cx="3063449" cy="5246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Container Services</a:t>
            </a:r>
          </a:p>
        </p:txBody>
      </p:sp>
      <p:sp>
        <p:nvSpPr>
          <p:cNvPr id="37" name="Rectangle 36"/>
          <p:cNvSpPr/>
          <p:nvPr/>
        </p:nvSpPr>
        <p:spPr bwMode="auto">
          <a:xfrm>
            <a:off x="2862957" y="4118628"/>
            <a:ext cx="3984645" cy="98589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Service Fabric</a:t>
            </a:r>
          </a:p>
        </p:txBody>
      </p:sp>
      <p:sp>
        <p:nvSpPr>
          <p:cNvPr id="38" name="Rectangle 37"/>
          <p:cNvSpPr/>
          <p:nvPr/>
        </p:nvSpPr>
        <p:spPr bwMode="auto">
          <a:xfrm>
            <a:off x="125858" y="4116714"/>
            <a:ext cx="3295199" cy="98589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Windows Server Containers</a:t>
            </a:r>
          </a:p>
        </p:txBody>
      </p:sp>
      <p:sp>
        <p:nvSpPr>
          <p:cNvPr id="5" name="Title 4"/>
          <p:cNvSpPr>
            <a:spLocks noGrp="1"/>
          </p:cNvSpPr>
          <p:nvPr>
            <p:ph type="title"/>
          </p:nvPr>
        </p:nvSpPr>
        <p:spPr/>
        <p:txBody>
          <a:bodyPr/>
          <a:lstStyle/>
          <a:p>
            <a:r>
              <a:rPr lang="en-US" kern="0" dirty="0">
                <a:solidFill>
                  <a:schemeClr val="tx1"/>
                </a:solidFill>
                <a:latin typeface="Segoe UI Light" panose="020B0502040204020203" pitchFamily="34" charset="0"/>
                <a:cs typeface="Segoe UI Light" panose="020B0502040204020203" pitchFamily="34" charset="0"/>
              </a:rPr>
              <a:t>Eagle’s view: Microsoft Container Technologies</a:t>
            </a:r>
            <a:endParaRPr lang="en-US" dirty="0">
              <a:solidFill>
                <a:schemeClr val="tx1"/>
              </a:solidFill>
            </a:endParaRPr>
          </a:p>
        </p:txBody>
      </p:sp>
      <p:grpSp>
        <p:nvGrpSpPr>
          <p:cNvPr id="18" name="Group 17"/>
          <p:cNvGrpSpPr>
            <a:grpSpLocks noChangeAspect="1"/>
          </p:cNvGrpSpPr>
          <p:nvPr/>
        </p:nvGrpSpPr>
        <p:grpSpPr>
          <a:xfrm>
            <a:off x="7265696" y="2013998"/>
            <a:ext cx="1307525" cy="1301567"/>
            <a:chOff x="827088" y="-3463925"/>
            <a:chExt cx="3833812" cy="3816350"/>
          </a:xfrm>
        </p:grpSpPr>
        <p:sp>
          <p:nvSpPr>
            <p:cNvPr id="19"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0"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1"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2"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3"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4"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5"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6"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cxnSp>
        <p:nvCxnSpPr>
          <p:cNvPr id="28" name="Straight Connector 27"/>
          <p:cNvCxnSpPr/>
          <p:nvPr/>
        </p:nvCxnSpPr>
        <p:spPr>
          <a:xfrm>
            <a:off x="9340707" y="1979094"/>
            <a:ext cx="0" cy="3123515"/>
          </a:xfrm>
          <a:prstGeom prst="line">
            <a:avLst/>
          </a:prstGeom>
          <a:ln w="6350">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6413672" y="4078371"/>
            <a:ext cx="3063449" cy="4549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App Service</a:t>
            </a:r>
          </a:p>
          <a:p>
            <a:pPr algn="ctr" defTabSz="951028" fontAlgn="base">
              <a:spcBef>
                <a:spcPct val="0"/>
              </a:spcBef>
              <a:spcAft>
                <a:spcPct val="0"/>
              </a:spcAft>
              <a:defRPr/>
            </a:pPr>
            <a:endParaRPr lang="en-US" sz="2448" dirty="0">
              <a:solidFill>
                <a:schemeClr val="tx1"/>
              </a:solidFill>
              <a:latin typeface="Segoe UI"/>
            </a:endParaRPr>
          </a:p>
        </p:txBody>
      </p:sp>
      <p:pic>
        <p:nvPicPr>
          <p:cNvPr id="7" name="Picture 6"/>
          <p:cNvPicPr>
            <a:picLocks noChangeAspect="1"/>
          </p:cNvPicPr>
          <p:nvPr/>
        </p:nvPicPr>
        <p:blipFill>
          <a:blip r:embed="rId5"/>
          <a:stretch>
            <a:fillRect/>
          </a:stretch>
        </p:blipFill>
        <p:spPr>
          <a:xfrm>
            <a:off x="811424" y="1860509"/>
            <a:ext cx="1761754" cy="1761754"/>
          </a:xfrm>
          <a:prstGeom prst="rect">
            <a:avLst/>
          </a:prstGeom>
        </p:spPr>
      </p:pic>
      <p:sp>
        <p:nvSpPr>
          <p:cNvPr id="35" name="Rectangle 34"/>
          <p:cNvSpPr/>
          <p:nvPr/>
        </p:nvSpPr>
        <p:spPr bwMode="auto">
          <a:xfrm>
            <a:off x="6792581" y="4954914"/>
            <a:ext cx="2309304" cy="3797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Single Container Apps</a:t>
            </a:r>
          </a:p>
        </p:txBody>
      </p:sp>
      <p:sp>
        <p:nvSpPr>
          <p:cNvPr id="39" name="Rectangle 38"/>
          <p:cNvSpPr/>
          <p:nvPr/>
        </p:nvSpPr>
        <p:spPr bwMode="auto">
          <a:xfrm>
            <a:off x="3258560" y="4965546"/>
            <a:ext cx="3295199" cy="415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Microservices platform with</a:t>
            </a:r>
          </a:p>
          <a:p>
            <a:pPr algn="ctr" defTabSz="951028" fontAlgn="base">
              <a:spcBef>
                <a:spcPct val="0"/>
              </a:spcBef>
              <a:spcAft>
                <a:spcPct val="0"/>
              </a:spcAft>
              <a:defRPr/>
            </a:pPr>
            <a:r>
              <a:rPr lang="en-US" sz="1632" dirty="0">
                <a:solidFill>
                  <a:schemeClr val="tx1"/>
                </a:solidFill>
                <a:latin typeface="Segoe UI"/>
              </a:rPr>
              <a:t>Windows and Linux Containers</a:t>
            </a:r>
          </a:p>
          <a:p>
            <a:pPr algn="ctr" defTabSz="951028" fontAlgn="base">
              <a:spcBef>
                <a:spcPct val="0"/>
              </a:spcBef>
              <a:spcAft>
                <a:spcPct val="0"/>
              </a:spcAft>
              <a:defRPr/>
            </a:pPr>
            <a:endParaRPr lang="en-US" sz="1632" dirty="0">
              <a:solidFill>
                <a:schemeClr val="tx1"/>
              </a:solidFill>
              <a:latin typeface="Segoe UI"/>
            </a:endParaRPr>
          </a:p>
        </p:txBody>
      </p:sp>
      <p:sp>
        <p:nvSpPr>
          <p:cNvPr id="44" name="Rectangle 43"/>
          <p:cNvSpPr/>
          <p:nvPr/>
        </p:nvSpPr>
        <p:spPr bwMode="auto">
          <a:xfrm>
            <a:off x="618891" y="5755940"/>
            <a:ext cx="5769253" cy="471427"/>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Hybrid Solution</a:t>
            </a:r>
          </a:p>
        </p:txBody>
      </p:sp>
      <p:sp>
        <p:nvSpPr>
          <p:cNvPr id="30" name="Rectangle 29"/>
          <p:cNvSpPr/>
          <p:nvPr/>
        </p:nvSpPr>
        <p:spPr bwMode="auto">
          <a:xfrm>
            <a:off x="9477121" y="5728268"/>
            <a:ext cx="2760976" cy="471427"/>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Hybrid Solution </a:t>
            </a:r>
          </a:p>
        </p:txBody>
      </p:sp>
      <p:sp>
        <p:nvSpPr>
          <p:cNvPr id="32" name="Rectangle 31"/>
          <p:cNvSpPr/>
          <p:nvPr/>
        </p:nvSpPr>
        <p:spPr bwMode="auto">
          <a:xfrm>
            <a:off x="6553759" y="5728269"/>
            <a:ext cx="2786948" cy="47142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Cloud Solution</a:t>
            </a:r>
          </a:p>
        </p:txBody>
      </p:sp>
    </p:spTree>
    <p:extLst>
      <p:ext uri="{BB962C8B-B14F-4D97-AF65-F5344CB8AC3E}">
        <p14:creationId xmlns:p14="http://schemas.microsoft.com/office/powerpoint/2010/main" val="12288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074"/>
            <a:ext cx="11889564" cy="917575"/>
          </a:xfrm>
        </p:spPr>
        <p:txBody>
          <a:bodyPr/>
          <a:lstStyle/>
          <a:p>
            <a:r>
              <a:rPr lang="en-US" dirty="0"/>
              <a:t>Microsoft offers maximum choice for Container App Lifecycle Management</a:t>
            </a:r>
          </a:p>
        </p:txBody>
      </p:sp>
      <p:pic>
        <p:nvPicPr>
          <p:cNvPr id="3" name="Picture 2"/>
          <p:cNvPicPr>
            <a:picLocks noChangeAspect="1"/>
          </p:cNvPicPr>
          <p:nvPr/>
        </p:nvPicPr>
        <p:blipFill>
          <a:blip r:embed="rId3"/>
          <a:stretch>
            <a:fillRect/>
          </a:stretch>
        </p:blipFill>
        <p:spPr>
          <a:xfrm>
            <a:off x="5407759" y="1658774"/>
            <a:ext cx="6933565" cy="518652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54377447"/>
              </p:ext>
            </p:extLst>
          </p:nvPr>
        </p:nvGraphicFramePr>
        <p:xfrm>
          <a:off x="126999" y="1658773"/>
          <a:ext cx="5143500" cy="5186526"/>
        </p:xfrm>
        <a:graphic>
          <a:graphicData uri="http://schemas.openxmlformats.org/drawingml/2006/table">
            <a:tbl>
              <a:tblPr firstRow="1" bandRow="1">
                <a:tableStyleId>{72833802-FEF1-4C79-8D5D-14CF1EAF98D9}</a:tableStyleId>
              </a:tblPr>
              <a:tblGrid>
                <a:gridCol w="1447801">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1917699">
                  <a:extLst>
                    <a:ext uri="{9D8B030D-6E8A-4147-A177-3AD203B41FA5}">
                      <a16:colId xmlns:a16="http://schemas.microsoft.com/office/drawing/2014/main" val="20002"/>
                    </a:ext>
                  </a:extLst>
                </a:gridCol>
              </a:tblGrid>
              <a:tr h="714330">
                <a:tc>
                  <a:txBody>
                    <a:bodyPr/>
                    <a:lstStyle/>
                    <a:p>
                      <a:endParaRPr lang="en-US" dirty="0"/>
                    </a:p>
                  </a:txBody>
                  <a:tcPr/>
                </a:tc>
                <a:tc>
                  <a:txBody>
                    <a:bodyPr/>
                    <a:lstStyle/>
                    <a:p>
                      <a:r>
                        <a:rPr lang="en-US" dirty="0"/>
                        <a:t>Inner</a:t>
                      </a:r>
                      <a:r>
                        <a:rPr lang="en-US" baseline="0" dirty="0"/>
                        <a:t> Loop</a:t>
                      </a:r>
                      <a:endParaRPr lang="en-US" dirty="0"/>
                    </a:p>
                  </a:txBody>
                  <a:tcPr/>
                </a:tc>
                <a:tc>
                  <a:txBody>
                    <a:bodyPr/>
                    <a:lstStyle/>
                    <a:p>
                      <a:r>
                        <a:rPr lang="en-US" dirty="0"/>
                        <a:t>Outer</a:t>
                      </a:r>
                      <a:r>
                        <a:rPr lang="en-US" baseline="0" dirty="0"/>
                        <a:t> Loop</a:t>
                      </a:r>
                      <a:endParaRPr lang="en-US" dirty="0"/>
                    </a:p>
                  </a:txBody>
                  <a:tcPr/>
                </a:tc>
                <a:extLst>
                  <a:ext uri="{0D108BD9-81ED-4DB2-BD59-A6C34878D82A}">
                    <a16:rowId xmlns:a16="http://schemas.microsoft.com/office/drawing/2014/main" val="10000"/>
                  </a:ext>
                </a:extLst>
              </a:tr>
              <a:tr h="2236098">
                <a:tc>
                  <a:txBody>
                    <a:bodyPr/>
                    <a:lstStyle/>
                    <a:p>
                      <a:r>
                        <a:rPr lang="en-US" dirty="0"/>
                        <a:t>Microsoft</a:t>
                      </a:r>
                      <a:r>
                        <a:rPr lang="en-US" baseline="0" dirty="0"/>
                        <a:t> Technologies</a:t>
                      </a:r>
                      <a:endParaRPr lang="en-US" dirty="0"/>
                    </a:p>
                  </a:txBody>
                  <a:tcPr/>
                </a:tc>
                <a:tc>
                  <a:txBody>
                    <a:bodyPr/>
                    <a:lstStyle/>
                    <a:p>
                      <a:r>
                        <a:rPr lang="en-US" dirty="0"/>
                        <a:t>Build-&gt;Push</a:t>
                      </a:r>
                    </a:p>
                    <a:p>
                      <a:r>
                        <a:rPr lang="en-US" dirty="0"/>
                        <a:t>VS, VS Code, </a:t>
                      </a:r>
                      <a:r>
                        <a:rPr lang="en-US" dirty="0" err="1"/>
                        <a:t>.Net</a:t>
                      </a:r>
                      <a:endParaRPr lang="en-US" dirty="0"/>
                    </a:p>
                  </a:txBody>
                  <a:tcPr/>
                </a:tc>
                <a:tc>
                  <a:txBody>
                    <a:bodyPr/>
                    <a:lstStyle/>
                    <a:p>
                      <a:r>
                        <a:rPr lang="en-US" dirty="0"/>
                        <a:t>Deploy-&gt;Manage</a:t>
                      </a:r>
                    </a:p>
                    <a:p>
                      <a:r>
                        <a:rPr lang="en-US" dirty="0"/>
                        <a:t>App Service, SF, ACS, DDC,</a:t>
                      </a:r>
                      <a:r>
                        <a:rPr lang="en-US" baseline="0" dirty="0"/>
                        <a:t> OMS</a:t>
                      </a:r>
                      <a:endParaRPr lang="en-US" dirty="0"/>
                    </a:p>
                  </a:txBody>
                  <a:tcPr/>
                </a:tc>
                <a:extLst>
                  <a:ext uri="{0D108BD9-81ED-4DB2-BD59-A6C34878D82A}">
                    <a16:rowId xmlns:a16="http://schemas.microsoft.com/office/drawing/2014/main" val="10001"/>
                  </a:ext>
                </a:extLst>
              </a:tr>
              <a:tr h="2236098">
                <a:tc>
                  <a:txBody>
                    <a:bodyPr/>
                    <a:lstStyle/>
                    <a:p>
                      <a:r>
                        <a:rPr lang="en-US" dirty="0"/>
                        <a:t>OSS technologies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Build-&gt;Push</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Eclipse, Maven,</a:t>
                      </a:r>
                      <a:r>
                        <a:rPr lang="en-US" baseline="0" dirty="0"/>
                        <a:t> </a:t>
                      </a:r>
                      <a:r>
                        <a:rPr lang="en-US" baseline="0" dirty="0" err="1"/>
                        <a:t>Git</a:t>
                      </a:r>
                      <a:r>
                        <a:rPr lang="en-US" baseline="0" dirty="0"/>
                        <a:t>, Jenkins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Deploy-&gt;Manage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App</a:t>
                      </a:r>
                      <a:r>
                        <a:rPr lang="en-US" baseline="0" dirty="0"/>
                        <a:t> Service, ACS, DDC, OMS</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61747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a:xfrm>
            <a:off x="4595536" y="2581403"/>
            <a:ext cx="6449312" cy="2011395"/>
          </a:xfrm>
          <a:prstGeom prst="rect">
            <a:avLst/>
          </a:prstGeom>
          <a:solidFill>
            <a:srgbClr val="EEEEEE"/>
          </a:solidFill>
          <a:ln w="38100">
            <a:noFill/>
          </a:ln>
        </p:spPr>
        <p:style>
          <a:lnRef idx="2">
            <a:schemeClr val="accent2"/>
          </a:lnRef>
          <a:fillRef idx="1">
            <a:schemeClr val="lt1"/>
          </a:fillRef>
          <a:effectRef idx="0">
            <a:schemeClr val="accent2"/>
          </a:effectRef>
          <a:fontRef idx="minor">
            <a:schemeClr val="dk1"/>
          </a:fontRef>
        </p:style>
        <p:txBody>
          <a:bodyPr lIns="146304" tIns="146304" rIns="146304" bIns="146304" rtlCol="0" anchor="t"/>
          <a:lstStyle/>
          <a:p>
            <a:pPr defTabSz="932563"/>
            <a:r>
              <a:rPr lang="en-US" sz="2400" dirty="0">
                <a:solidFill>
                  <a:srgbClr val="333333"/>
                </a:solidFill>
                <a:latin typeface="+mj-lt"/>
              </a:rPr>
              <a:t>Container technologies</a:t>
            </a:r>
          </a:p>
        </p:txBody>
      </p:sp>
      <p:sp>
        <p:nvSpPr>
          <p:cNvPr id="69" name="Rectangle 68"/>
          <p:cNvSpPr/>
          <p:nvPr/>
        </p:nvSpPr>
        <p:spPr>
          <a:xfrm>
            <a:off x="4774843" y="3247697"/>
            <a:ext cx="2834640" cy="1177381"/>
          </a:xfrm>
          <a:prstGeom prst="rect">
            <a:avLst/>
          </a:prstGeom>
          <a:solidFill>
            <a:srgbClr val="0078D7"/>
          </a:solidFill>
          <a:ln w="381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00">
              <a:solidFill>
                <a:srgbClr val="FFFFFF"/>
              </a:solidFill>
            </a:endParaRPr>
          </a:p>
        </p:txBody>
      </p:sp>
      <p:sp>
        <p:nvSpPr>
          <p:cNvPr id="48" name="Rectangle 47"/>
          <p:cNvSpPr/>
          <p:nvPr/>
        </p:nvSpPr>
        <p:spPr>
          <a:xfrm>
            <a:off x="7994528" y="3247697"/>
            <a:ext cx="2834640" cy="1177381"/>
          </a:xfrm>
          <a:prstGeom prst="rect">
            <a:avLst/>
          </a:prstGeom>
          <a:solidFill>
            <a:srgbClr val="0078D7"/>
          </a:solidFill>
          <a:ln w="3810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00">
              <a:solidFill>
                <a:srgbClr val="FFFFFF"/>
              </a:solidFill>
            </a:endParaRPr>
          </a:p>
        </p:txBody>
      </p:sp>
      <p:sp>
        <p:nvSpPr>
          <p:cNvPr id="4" name="Rectangle 3"/>
          <p:cNvSpPr/>
          <p:nvPr/>
        </p:nvSpPr>
        <p:spPr>
          <a:xfrm>
            <a:off x="4595536" y="4724368"/>
            <a:ext cx="6449312" cy="2011395"/>
          </a:xfrm>
          <a:prstGeom prst="rect">
            <a:avLst/>
          </a:prstGeom>
          <a:solidFill>
            <a:srgbClr val="EEEEEE"/>
          </a:solidFill>
          <a:ln w="38100">
            <a:noFill/>
          </a:ln>
        </p:spPr>
        <p:style>
          <a:lnRef idx="2">
            <a:schemeClr val="accent2"/>
          </a:lnRef>
          <a:fillRef idx="1">
            <a:schemeClr val="lt1"/>
          </a:fillRef>
          <a:effectRef idx="0">
            <a:schemeClr val="accent2"/>
          </a:effectRef>
          <a:fontRef idx="minor">
            <a:schemeClr val="dk1"/>
          </a:fontRef>
        </p:style>
        <p:txBody>
          <a:bodyPr lIns="146304" tIns="146304" rIns="146304" bIns="146304" rtlCol="0" anchor="t"/>
          <a:lstStyle/>
          <a:p>
            <a:pPr defTabSz="932563"/>
            <a:r>
              <a:rPr lang="en-US" sz="2400" dirty="0">
                <a:solidFill>
                  <a:srgbClr val="333333"/>
                </a:solidFill>
                <a:latin typeface="+mj-lt"/>
              </a:rPr>
              <a:t>Microsoft cloud</a:t>
            </a:r>
          </a:p>
        </p:txBody>
      </p:sp>
      <p:sp>
        <p:nvSpPr>
          <p:cNvPr id="16" name="Rectangle 15"/>
          <p:cNvSpPr/>
          <p:nvPr/>
        </p:nvSpPr>
        <p:spPr>
          <a:xfrm>
            <a:off x="4765505" y="5328745"/>
            <a:ext cx="1828541" cy="125406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1400">
              <a:solidFill>
                <a:srgbClr val="FFFFFF"/>
              </a:solidFill>
            </a:endParaRPr>
          </a:p>
        </p:txBody>
      </p:sp>
      <p:sp>
        <p:nvSpPr>
          <p:cNvPr id="18" name="Rectangle 17"/>
          <p:cNvSpPr/>
          <p:nvPr/>
        </p:nvSpPr>
        <p:spPr>
          <a:xfrm>
            <a:off x="5242039" y="6128514"/>
            <a:ext cx="875473" cy="341632"/>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0" bIns="0" rtlCol="0" anchor="ctr"/>
          <a:lstStyle/>
          <a:p>
            <a:pPr algn="ctr" defTabSz="932563">
              <a:lnSpc>
                <a:spcPct val="90000"/>
              </a:lnSpc>
              <a:spcAft>
                <a:spcPts val="600"/>
              </a:spcAft>
            </a:pPr>
            <a:r>
              <a:rPr lang="en-US" sz="1600" dirty="0">
                <a:gradFill>
                  <a:gsLst>
                    <a:gs pos="2917">
                      <a:srgbClr val="FFFFFF"/>
                    </a:gs>
                    <a:gs pos="30000">
                      <a:srgbClr val="FFFFFF"/>
                    </a:gs>
                  </a:gsLst>
                  <a:lin ang="5400000" scaled="0"/>
                </a:gradFill>
              </a:rPr>
              <a:t>Azure</a:t>
            </a:r>
          </a:p>
        </p:txBody>
      </p:sp>
      <p:sp>
        <p:nvSpPr>
          <p:cNvPr id="11" name="Rectangle 10"/>
          <p:cNvSpPr/>
          <p:nvPr/>
        </p:nvSpPr>
        <p:spPr>
          <a:xfrm>
            <a:off x="6896181" y="5328745"/>
            <a:ext cx="1828541" cy="125406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1400">
              <a:solidFill>
                <a:srgbClr val="FFFFFF"/>
              </a:solidFill>
            </a:endParaRPr>
          </a:p>
        </p:txBody>
      </p:sp>
      <p:grpSp>
        <p:nvGrpSpPr>
          <p:cNvPr id="12" name="Group 11"/>
          <p:cNvGrpSpPr/>
          <p:nvPr/>
        </p:nvGrpSpPr>
        <p:grpSpPr>
          <a:xfrm>
            <a:off x="7536235" y="5500221"/>
            <a:ext cx="440076" cy="587215"/>
            <a:chOff x="16918515" y="-3457761"/>
            <a:chExt cx="2089150" cy="2787650"/>
          </a:xfrm>
          <a:solidFill>
            <a:schemeClr val="bg1"/>
          </a:solidFill>
        </p:grpSpPr>
        <p:sp>
          <p:nvSpPr>
            <p:cNvPr id="14"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sp>
          <p:nvSpPr>
            <p:cNvPr id="15"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grpSp>
      <p:sp>
        <p:nvSpPr>
          <p:cNvPr id="13" name="Rectangle 12"/>
          <p:cNvSpPr/>
          <p:nvPr/>
        </p:nvSpPr>
        <p:spPr>
          <a:xfrm>
            <a:off x="7137578" y="6128514"/>
            <a:ext cx="1345746" cy="307777"/>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0" bIns="0" rtlCol="0" anchor="ctr"/>
          <a:lstStyle/>
          <a:p>
            <a:pPr algn="ctr" defTabSz="932563">
              <a:lnSpc>
                <a:spcPct val="90000"/>
              </a:lnSpc>
              <a:spcAft>
                <a:spcPts val="600"/>
              </a:spcAft>
            </a:pPr>
            <a:r>
              <a:rPr lang="en-US" sz="1600" dirty="0">
                <a:gradFill>
                  <a:gsLst>
                    <a:gs pos="2917">
                      <a:srgbClr val="FFFFFF"/>
                    </a:gs>
                    <a:gs pos="30000">
                      <a:srgbClr val="FFFFFF"/>
                    </a:gs>
                  </a:gsLst>
                  <a:lin ang="5400000" scaled="0"/>
                </a:gradFill>
              </a:rPr>
              <a:t>On premises</a:t>
            </a:r>
          </a:p>
        </p:txBody>
      </p:sp>
      <p:sp>
        <p:nvSpPr>
          <p:cNvPr id="8" name="Rectangle 7"/>
          <p:cNvSpPr/>
          <p:nvPr/>
        </p:nvSpPr>
        <p:spPr>
          <a:xfrm>
            <a:off x="9026859" y="5328746"/>
            <a:ext cx="1828541" cy="1254059"/>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1400">
              <a:solidFill>
                <a:srgbClr val="FFFFFF"/>
              </a:solidFill>
            </a:endParaRPr>
          </a:p>
        </p:txBody>
      </p:sp>
      <p:pic>
        <p:nvPicPr>
          <p:cNvPr id="9" name="Picture 2"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9386720" y="5251464"/>
            <a:ext cx="1057022" cy="1057021"/>
          </a:xfrm>
          <a:prstGeom prst="rect">
            <a:avLst/>
          </a:prstGeom>
          <a:noFill/>
        </p:spPr>
      </p:pic>
      <p:sp>
        <p:nvSpPr>
          <p:cNvPr id="10" name="Rectangle 9"/>
          <p:cNvSpPr/>
          <p:nvPr/>
        </p:nvSpPr>
        <p:spPr>
          <a:xfrm>
            <a:off x="9104541" y="6134590"/>
            <a:ext cx="1673176" cy="307777"/>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0" bIns="0" rtlCol="0" anchor="ctr"/>
          <a:lstStyle/>
          <a:p>
            <a:pPr algn="ctr" defTabSz="932563">
              <a:lnSpc>
                <a:spcPct val="90000"/>
              </a:lnSpc>
              <a:spcAft>
                <a:spcPts val="600"/>
              </a:spcAft>
            </a:pPr>
            <a:r>
              <a:rPr lang="en-US" sz="1600" dirty="0">
                <a:gradFill>
                  <a:gsLst>
                    <a:gs pos="2917">
                      <a:srgbClr val="FFFFFF"/>
                    </a:gs>
                    <a:gs pos="30000">
                      <a:srgbClr val="FFFFFF"/>
                    </a:gs>
                  </a:gsLst>
                  <a:lin ang="5400000" scaled="0"/>
                </a:gradFill>
              </a:rPr>
              <a:t>Service Provider</a:t>
            </a:r>
          </a:p>
        </p:txBody>
      </p:sp>
      <p:sp>
        <p:nvSpPr>
          <p:cNvPr id="28" name="Rectangle 27"/>
          <p:cNvSpPr/>
          <p:nvPr/>
        </p:nvSpPr>
        <p:spPr>
          <a:xfrm>
            <a:off x="4765505" y="648910"/>
            <a:ext cx="1828541" cy="376684"/>
          </a:xfrm>
          <a:prstGeom prst="rect">
            <a:avLst/>
          </a:prstGeom>
        </p:spPr>
        <p:txBody>
          <a:bodyPr wrap="square">
            <a:spAutoFit/>
          </a:bodyPr>
          <a:lstStyle/>
          <a:p>
            <a:pPr algn="ctr" defTabSz="932563"/>
            <a:endParaRPr lang="en-US" dirty="0">
              <a:solidFill>
                <a:srgbClr val="000000"/>
              </a:solidFill>
              <a:latin typeface="Segoe UI Light" panose="020B0502040204020203" pitchFamily="34" charset="0"/>
              <a:cs typeface="Segoe UI Light" panose="020B0502040204020203" pitchFamily="34" charset="0"/>
            </a:endParaRPr>
          </a:p>
        </p:txBody>
      </p:sp>
      <p:sp>
        <p:nvSpPr>
          <p:cNvPr id="30" name="Rectangle 29"/>
          <p:cNvSpPr/>
          <p:nvPr/>
        </p:nvSpPr>
        <p:spPr>
          <a:xfrm>
            <a:off x="4595536" y="438437"/>
            <a:ext cx="6449312" cy="2011395"/>
          </a:xfrm>
          <a:prstGeom prst="rect">
            <a:avLst/>
          </a:prstGeom>
          <a:solidFill>
            <a:srgbClr val="EEEEEE"/>
          </a:solidFill>
          <a:ln w="38100">
            <a:noFill/>
          </a:ln>
        </p:spPr>
        <p:style>
          <a:lnRef idx="2">
            <a:schemeClr val="accent2"/>
          </a:lnRef>
          <a:fillRef idx="1">
            <a:schemeClr val="lt1"/>
          </a:fillRef>
          <a:effectRef idx="0">
            <a:schemeClr val="accent2"/>
          </a:effectRef>
          <a:fontRef idx="minor">
            <a:schemeClr val="dk1"/>
          </a:fontRef>
        </p:style>
        <p:txBody>
          <a:bodyPr lIns="146304" tIns="146304" rIns="146304" bIns="146304" rtlCol="0" anchor="t"/>
          <a:lstStyle/>
          <a:p>
            <a:pPr defTabSz="932563"/>
            <a:r>
              <a:rPr lang="en-US" sz="2400" dirty="0">
                <a:solidFill>
                  <a:srgbClr val="333333"/>
                </a:solidFill>
                <a:latin typeface="+mj-lt"/>
              </a:rPr>
              <a:t>Container management</a:t>
            </a:r>
          </a:p>
        </p:txBody>
      </p:sp>
      <p:sp>
        <p:nvSpPr>
          <p:cNvPr id="38" name="Rectangle 37"/>
          <p:cNvSpPr/>
          <p:nvPr/>
        </p:nvSpPr>
        <p:spPr>
          <a:xfrm>
            <a:off x="4774843" y="1771118"/>
            <a:ext cx="1828541" cy="4197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dirty="0">
                <a:solidFill>
                  <a:srgbClr val="FFFFFF"/>
                </a:solidFill>
              </a:rPr>
              <a:t>PowerShell</a:t>
            </a:r>
          </a:p>
        </p:txBody>
      </p:sp>
      <p:sp>
        <p:nvSpPr>
          <p:cNvPr id="36" name="Rectangle 35"/>
          <p:cNvSpPr/>
          <p:nvPr/>
        </p:nvSpPr>
        <p:spPr>
          <a:xfrm>
            <a:off x="9036197" y="1771118"/>
            <a:ext cx="1828541" cy="4197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a:solidFill>
                  <a:srgbClr val="FFFFFF"/>
                </a:solidFill>
              </a:rPr>
              <a:t>Others</a:t>
            </a:r>
          </a:p>
        </p:txBody>
      </p:sp>
      <p:sp>
        <p:nvSpPr>
          <p:cNvPr id="34" name="Rectangle 33"/>
          <p:cNvSpPr/>
          <p:nvPr/>
        </p:nvSpPr>
        <p:spPr>
          <a:xfrm>
            <a:off x="6919995" y="1771118"/>
            <a:ext cx="1828540" cy="4197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dirty="0" err="1">
                <a:solidFill>
                  <a:srgbClr val="FFFFFF"/>
                </a:solidFill>
              </a:rPr>
              <a:t>Docker</a:t>
            </a:r>
            <a:endParaRPr lang="en-US" dirty="0">
              <a:solidFill>
                <a:srgbClr val="FFFFFF"/>
              </a:solidFill>
            </a:endParaRPr>
          </a:p>
        </p:txBody>
      </p:sp>
      <p:sp>
        <p:nvSpPr>
          <p:cNvPr id="41" name="Rectangle 40"/>
          <p:cNvSpPr/>
          <p:nvPr/>
        </p:nvSpPr>
        <p:spPr>
          <a:xfrm>
            <a:off x="2060316" y="2581402"/>
            <a:ext cx="2399926" cy="4154361"/>
          </a:xfrm>
          <a:prstGeom prst="rect">
            <a:avLst/>
          </a:prstGeom>
          <a:solidFill>
            <a:srgbClr val="EEEEEE"/>
          </a:solidFill>
          <a:ln w="38100">
            <a:noFill/>
          </a:ln>
        </p:spPr>
        <p:style>
          <a:lnRef idx="2">
            <a:schemeClr val="accent2"/>
          </a:lnRef>
          <a:fillRef idx="1">
            <a:schemeClr val="lt1"/>
          </a:fillRef>
          <a:effectRef idx="0">
            <a:schemeClr val="accent2"/>
          </a:effectRef>
          <a:fontRef idx="minor">
            <a:schemeClr val="dk1"/>
          </a:fontRef>
        </p:style>
        <p:txBody>
          <a:bodyPr lIns="146304" tIns="146304" rIns="146304" bIns="146304" rtlCol="0" anchor="t"/>
          <a:lstStyle/>
          <a:p>
            <a:pPr defTabSz="932563"/>
            <a:r>
              <a:rPr lang="en-US" sz="2400" dirty="0">
                <a:solidFill>
                  <a:srgbClr val="333333"/>
                </a:solidFill>
                <a:latin typeface="+mj-lt"/>
              </a:rPr>
              <a:t>Development environments</a:t>
            </a:r>
          </a:p>
        </p:txBody>
      </p:sp>
      <p:grpSp>
        <p:nvGrpSpPr>
          <p:cNvPr id="42" name="Group 41"/>
          <p:cNvGrpSpPr/>
          <p:nvPr/>
        </p:nvGrpSpPr>
        <p:grpSpPr>
          <a:xfrm>
            <a:off x="2189839" y="3780145"/>
            <a:ext cx="2140880" cy="802830"/>
            <a:chOff x="3366086" y="2513564"/>
            <a:chExt cx="1828800" cy="685800"/>
          </a:xfrm>
        </p:grpSpPr>
        <p:sp>
          <p:nvSpPr>
            <p:cNvPr id="49" name="Rectangle 48"/>
            <p:cNvSpPr/>
            <p:nvPr/>
          </p:nvSpPr>
          <p:spPr>
            <a:xfrm>
              <a:off x="3366086" y="2513564"/>
              <a:ext cx="1828800" cy="685800"/>
            </a:xfrm>
            <a:prstGeom prst="rect">
              <a:avLst/>
            </a:prstGeom>
            <a:solidFill>
              <a:srgbClr val="00BCF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a:solidFill>
                  <a:srgbClr val="FFFFFF"/>
                </a:solidFill>
              </a:endParaRPr>
            </a:p>
          </p:txBody>
        </p:sp>
        <p:pic>
          <p:nvPicPr>
            <p:cNvPr id="50" name="Picture 4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47" name="Rectangle 46"/>
          <p:cNvSpPr/>
          <p:nvPr/>
        </p:nvSpPr>
        <p:spPr>
          <a:xfrm>
            <a:off x="2186875" y="5779975"/>
            <a:ext cx="2140880" cy="802830"/>
          </a:xfrm>
          <a:prstGeom prst="rect">
            <a:avLst/>
          </a:prstGeom>
          <a:solidFill>
            <a:srgbClr val="00BCF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dirty="0">
                <a:solidFill>
                  <a:srgbClr val="FFFFFF"/>
                </a:solidFill>
              </a:rPr>
              <a:t>Others…</a:t>
            </a:r>
          </a:p>
        </p:txBody>
      </p:sp>
      <p:grpSp>
        <p:nvGrpSpPr>
          <p:cNvPr id="44" name="Group 43"/>
          <p:cNvGrpSpPr/>
          <p:nvPr/>
        </p:nvGrpSpPr>
        <p:grpSpPr>
          <a:xfrm>
            <a:off x="2189838" y="4780061"/>
            <a:ext cx="2140879" cy="802829"/>
            <a:chOff x="1874706" y="3937841"/>
            <a:chExt cx="1828800" cy="685800"/>
          </a:xfrm>
        </p:grpSpPr>
        <p:sp>
          <p:nvSpPr>
            <p:cNvPr id="45" name="Rectangle 44"/>
            <p:cNvSpPr/>
            <p:nvPr/>
          </p:nvSpPr>
          <p:spPr>
            <a:xfrm>
              <a:off x="1874706" y="3937841"/>
              <a:ext cx="1828800" cy="685800"/>
            </a:xfrm>
            <a:prstGeom prst="rect">
              <a:avLst/>
            </a:prstGeom>
            <a:solidFill>
              <a:srgbClr val="00BCF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a:solidFill>
                  <a:srgbClr val="FFFFFF"/>
                </a:solidFill>
              </a:endParaRPr>
            </a:p>
          </p:txBody>
        </p:sp>
        <p:pic>
          <p:nvPicPr>
            <p:cNvPr id="46" name="Picture 4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sp>
        <p:nvSpPr>
          <p:cNvPr id="67" name="Rectangle 22"/>
          <p:cNvSpPr/>
          <p:nvPr/>
        </p:nvSpPr>
        <p:spPr>
          <a:xfrm>
            <a:off x="8036042" y="3932355"/>
            <a:ext cx="2793125" cy="433583"/>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0" bIns="0" rtlCol="0" anchor="ctr"/>
          <a:lstStyle/>
          <a:p>
            <a:pPr algn="ctr" defTabSz="932563">
              <a:lnSpc>
                <a:spcPct val="90000"/>
              </a:lnSpc>
              <a:spcAft>
                <a:spcPts val="600"/>
              </a:spcAft>
            </a:pPr>
            <a:r>
              <a:rPr lang="en-US" dirty="0">
                <a:gradFill>
                  <a:gsLst>
                    <a:gs pos="2917">
                      <a:srgbClr val="FFFFFF"/>
                    </a:gs>
                    <a:gs pos="30000">
                      <a:srgbClr val="FFFFFF"/>
                    </a:gs>
                  </a:gsLst>
                  <a:lin ang="5400000" scaled="0"/>
                </a:gradFill>
              </a:rPr>
              <a:t>Linux</a:t>
            </a:r>
          </a:p>
        </p:txBody>
      </p:sp>
      <p:pic>
        <p:nvPicPr>
          <p:cNvPr id="74" name="Picture 7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2524" y="3923845"/>
            <a:ext cx="1939278" cy="495218"/>
          </a:xfrm>
          <a:prstGeom prst="rect">
            <a:avLst/>
          </a:prstGeom>
          <a:ln w="38100">
            <a:noFill/>
          </a:ln>
        </p:spPr>
      </p:pic>
      <p:pic>
        <p:nvPicPr>
          <p:cNvPr id="2" name="Picture 1"/>
          <p:cNvPicPr>
            <a:picLocks noChangeAspect="1"/>
          </p:cNvPicPr>
          <p:nvPr/>
        </p:nvPicPr>
        <p:blipFill>
          <a:blip r:embed="rId7"/>
          <a:stretch>
            <a:fillRect/>
          </a:stretch>
        </p:blipFill>
        <p:spPr>
          <a:xfrm>
            <a:off x="5683250" y="3371037"/>
            <a:ext cx="1017827" cy="581962"/>
          </a:xfrm>
          <a:prstGeom prst="rect">
            <a:avLst/>
          </a:prstGeom>
        </p:spPr>
      </p:pic>
      <p:pic>
        <p:nvPicPr>
          <p:cNvPr id="51" name="Picture 50"/>
          <p:cNvPicPr>
            <a:picLocks noChangeAspect="1"/>
          </p:cNvPicPr>
          <p:nvPr/>
        </p:nvPicPr>
        <p:blipFill>
          <a:blip r:embed="rId7"/>
          <a:stretch>
            <a:fillRect/>
          </a:stretch>
        </p:blipFill>
        <p:spPr>
          <a:xfrm>
            <a:off x="8908466" y="3377362"/>
            <a:ext cx="1006765" cy="575637"/>
          </a:xfrm>
          <a:prstGeom prst="rect">
            <a:avLst/>
          </a:prstGeom>
        </p:spPr>
      </p:pic>
      <p:sp>
        <p:nvSpPr>
          <p:cNvPr id="21" name="Title 20"/>
          <p:cNvSpPr>
            <a:spLocks noGrp="1"/>
          </p:cNvSpPr>
          <p:nvPr>
            <p:ph type="title"/>
          </p:nvPr>
        </p:nvSpPr>
        <p:spPr/>
        <p:txBody>
          <a:bodyPr/>
          <a:lstStyle/>
          <a:p>
            <a:r>
              <a:rPr lang="en-US" sz="4850" dirty="0"/>
              <a:t>The right </a:t>
            </a:r>
            <a:br>
              <a:rPr lang="en-US" dirty="0"/>
            </a:br>
            <a:r>
              <a:rPr lang="en-US" dirty="0"/>
              <a:t>developer </a:t>
            </a:r>
            <a:br>
              <a:rPr lang="en-US" dirty="0"/>
            </a:br>
            <a:r>
              <a:rPr lang="en-US" sz="4850" dirty="0"/>
              <a:t>tools for you</a:t>
            </a:r>
          </a:p>
        </p:txBody>
      </p:sp>
      <p:pic>
        <p:nvPicPr>
          <p:cNvPr id="55" name="Picture 54"/>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281852" y="875237"/>
            <a:ext cx="882129" cy="882129"/>
          </a:xfrm>
          <a:prstGeom prst="rect">
            <a:avLst/>
          </a:prstGeom>
        </p:spPr>
      </p:pic>
      <p:pic>
        <p:nvPicPr>
          <p:cNvPr id="56" name="Picture 5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214330" y="5535634"/>
            <a:ext cx="797116" cy="516389"/>
          </a:xfrm>
          <a:prstGeom prst="rect">
            <a:avLst/>
          </a:prstGeom>
        </p:spPr>
      </p:pic>
      <p:sp>
        <p:nvSpPr>
          <p:cNvPr id="43" name="Freeform 138"/>
          <p:cNvSpPr>
            <a:spLocks noChangeAspect="1" noEditPoints="1"/>
          </p:cNvSpPr>
          <p:nvPr/>
        </p:nvSpPr>
        <p:spPr bwMode="black">
          <a:xfrm>
            <a:off x="9683900" y="921525"/>
            <a:ext cx="564879" cy="70342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78D7"/>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grpSp>
        <p:nvGrpSpPr>
          <p:cNvPr id="6" name="Group 5"/>
          <p:cNvGrpSpPr/>
          <p:nvPr/>
        </p:nvGrpSpPr>
        <p:grpSpPr>
          <a:xfrm>
            <a:off x="7034901" y="1098001"/>
            <a:ext cx="1662687" cy="571518"/>
            <a:chOff x="6958323" y="1154038"/>
            <a:chExt cx="1956118" cy="672379"/>
          </a:xfrm>
        </p:grpSpPr>
        <p:pic>
          <p:nvPicPr>
            <p:cNvPr id="52" name="Picture 51"/>
            <p:cNvPicPr>
              <a:picLocks noChangeAspect="1"/>
            </p:cNvPicPr>
            <p:nvPr/>
          </p:nvPicPr>
          <p:blipFill rotWithShape="1">
            <a:blip r:embed="rId10" cstate="screen">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728471" y="1154038"/>
              <a:ext cx="1185970" cy="672379"/>
            </a:xfrm>
            <a:prstGeom prst="rect">
              <a:avLst/>
            </a:prstGeom>
            <a:ln w="38100">
              <a:noFill/>
            </a:ln>
          </p:spPr>
        </p:pic>
        <p:pic>
          <p:nvPicPr>
            <p:cNvPr id="35" name="Picture 34"/>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6958323" y="1154038"/>
              <a:ext cx="841559" cy="672379"/>
            </a:xfrm>
            <a:prstGeom prst="rect">
              <a:avLst/>
            </a:prstGeom>
            <a:ln w="38100">
              <a:noFill/>
            </a:ln>
          </p:spPr>
        </p:pic>
      </p:grpSp>
    </p:spTree>
    <p:extLst>
      <p:ext uri="{BB962C8B-B14F-4D97-AF65-F5344CB8AC3E}">
        <p14:creationId xmlns:p14="http://schemas.microsoft.com/office/powerpoint/2010/main" val="5744714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5481" y="1212851"/>
            <a:ext cx="11885514" cy="2825132"/>
          </a:xfrm>
        </p:spPr>
        <p:txBody>
          <a:bodyPr/>
          <a:lstStyle/>
          <a:p>
            <a:pPr marL="0" indent="0" algn="ctr">
              <a:buNone/>
            </a:pPr>
            <a:r>
              <a:rPr lang="en-US" dirty="0">
                <a:hlinkClick r:id="rId3"/>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7887" y="4470063"/>
            <a:ext cx="7972809" cy="2120972"/>
          </a:xfrm>
          <a:prstGeom prst="rect">
            <a:avLst/>
          </a:prstGeom>
        </p:spPr>
      </p:pic>
    </p:spTree>
    <p:extLst>
      <p:ext uri="{BB962C8B-B14F-4D97-AF65-F5344CB8AC3E}">
        <p14:creationId xmlns:p14="http://schemas.microsoft.com/office/powerpoint/2010/main" val="1498979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Windows Server Containers</a:t>
            </a:r>
            <a:endParaRPr lang="en-US" sz="3600" i="1" dirty="0"/>
          </a:p>
        </p:txBody>
      </p:sp>
    </p:spTree>
    <p:extLst>
      <p:ext uri="{BB962C8B-B14F-4D97-AF65-F5344CB8AC3E}">
        <p14:creationId xmlns:p14="http://schemas.microsoft.com/office/powerpoint/2010/main" val="15819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br>
              <a:rPr lang="en-US" dirty="0"/>
            </a:br>
            <a:r>
              <a:rPr lang="en-US" sz="2856" dirty="0">
                <a:solidFill>
                  <a:srgbClr val="0078D7"/>
                </a:solidFill>
                <a:latin typeface="+mn-lt"/>
              </a:rPr>
              <a:t>How do they differ from virtual machines?</a:t>
            </a:r>
          </a:p>
        </p:txBody>
      </p:sp>
      <p:sp>
        <p:nvSpPr>
          <p:cNvPr id="645" name="Rectangle 644"/>
          <p:cNvSpPr/>
          <p:nvPr/>
        </p:nvSpPr>
        <p:spPr>
          <a:xfrm>
            <a:off x="283978" y="1676400"/>
            <a:ext cx="5812022" cy="5059363"/>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Each virtualized app includes the app itself, required binaries and libraries and a guest OS, </a:t>
            </a:r>
            <a:br>
              <a:rPr lang="en-US" dirty="0">
                <a:solidFill>
                  <a:srgbClr val="333333"/>
                </a:solidFill>
                <a:cs typeface="Segoe UI" pitchFamily="34" charset="0"/>
              </a:rPr>
            </a:br>
            <a:r>
              <a:rPr lang="en-US" dirty="0">
                <a:solidFill>
                  <a:srgbClr val="333333"/>
                </a:solidFill>
                <a:cs typeface="Segoe UI" pitchFamily="34" charset="0"/>
              </a:rPr>
              <a:t>which may consist of multiple GB of data.</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Independent OS: </a:t>
            </a:r>
            <a:r>
              <a:rPr lang="en-US" dirty="0">
                <a:solidFill>
                  <a:srgbClr val="333333"/>
                </a:solidFill>
                <a:cs typeface="Segoe UI" pitchFamily="34" charset="0"/>
              </a:rPr>
              <a:t>Each VM can have a different OS from other VMs, along with a different OS to the host itself.</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VMs can be migrated to other hosts to </a:t>
            </a:r>
            <a:br>
              <a:rPr lang="en-US" dirty="0">
                <a:solidFill>
                  <a:srgbClr val="333333"/>
                </a:solidFill>
                <a:cs typeface="Segoe UI" pitchFamily="34" charset="0"/>
              </a:rPr>
            </a:br>
            <a:r>
              <a:rPr lang="en-US" dirty="0">
                <a:solidFill>
                  <a:srgbClr val="333333"/>
                </a:solidFill>
                <a:cs typeface="Segoe UI" pitchFamily="34" charset="0"/>
              </a:rPr>
              <a:t>balance resource usage and for host maintenance, </a:t>
            </a:r>
            <a:br>
              <a:rPr lang="en-US" dirty="0">
                <a:solidFill>
                  <a:srgbClr val="333333"/>
                </a:solidFill>
                <a:cs typeface="Segoe UI" pitchFamily="34" charset="0"/>
              </a:rPr>
            </a:br>
            <a:r>
              <a:rPr lang="en-US" dirty="0">
                <a:solidFill>
                  <a:srgbClr val="333333"/>
                </a:solidFill>
                <a:cs typeface="Segoe UI" pitchFamily="34" charset="0"/>
              </a:rPr>
              <a:t>without downtime.</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Secure: </a:t>
            </a:r>
            <a:r>
              <a:rPr lang="en-US" dirty="0">
                <a:solidFill>
                  <a:srgbClr val="333333"/>
                </a:solidFill>
                <a:cs typeface="Segoe UI" pitchFamily="34" charset="0"/>
              </a:rPr>
              <a:t>High levels of resource and security isolation </a:t>
            </a:r>
            <a:br>
              <a:rPr lang="en-US" dirty="0">
                <a:solidFill>
                  <a:srgbClr val="333333"/>
                </a:solidFill>
                <a:cs typeface="Segoe UI" pitchFamily="34" charset="0"/>
              </a:rPr>
            </a:br>
            <a:r>
              <a:rPr lang="en-US" dirty="0">
                <a:solidFill>
                  <a:srgbClr val="333333"/>
                </a:solidFill>
                <a:cs typeface="Segoe UI" pitchFamily="34" charset="0"/>
              </a:rPr>
              <a:t>for key virtualized workloads.</a:t>
            </a:r>
          </a:p>
        </p:txBody>
      </p:sp>
      <p:sp>
        <p:nvSpPr>
          <p:cNvPr id="18" name="Rectangle 17"/>
          <p:cNvSpPr/>
          <p:nvPr/>
        </p:nvSpPr>
        <p:spPr bwMode="auto">
          <a:xfrm>
            <a:off x="6651558" y="2887153"/>
            <a:ext cx="5197006" cy="384860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829111" y="5195195"/>
            <a:ext cx="4841901"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26" name="Rectangle 25"/>
          <p:cNvSpPr/>
          <p:nvPr/>
        </p:nvSpPr>
        <p:spPr bwMode="auto">
          <a:xfrm>
            <a:off x="6840093" y="4551761"/>
            <a:ext cx="2356723" cy="5549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27" name="Rectangle 26"/>
          <p:cNvSpPr/>
          <p:nvPr/>
        </p:nvSpPr>
        <p:spPr bwMode="auto">
          <a:xfrm>
            <a:off x="9314289" y="4544788"/>
            <a:ext cx="2348787" cy="5549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bg1"/>
                </a:solidFill>
                <a:ea typeface="Segoe UI" pitchFamily="34" charset="0"/>
                <a:cs typeface="Segoe UI" pitchFamily="34" charset="0"/>
              </a:rPr>
              <a:t>Guest OS</a:t>
            </a:r>
          </a:p>
        </p:txBody>
      </p:sp>
      <p:sp>
        <p:nvSpPr>
          <p:cNvPr id="28" name="TextBox 27"/>
          <p:cNvSpPr txBox="1"/>
          <p:nvPr/>
        </p:nvSpPr>
        <p:spPr>
          <a:xfrm>
            <a:off x="9673070" y="1841149"/>
            <a:ext cx="1615221" cy="252167"/>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r>
              <a:rPr lang="en-US" dirty="0"/>
              <a:t>Virtual Machine</a:t>
            </a:r>
          </a:p>
        </p:txBody>
      </p:sp>
      <p:sp>
        <p:nvSpPr>
          <p:cNvPr id="22" name="Rectangle 21"/>
          <p:cNvSpPr/>
          <p:nvPr/>
        </p:nvSpPr>
        <p:spPr bwMode="auto">
          <a:xfrm>
            <a:off x="6840093" y="3089885"/>
            <a:ext cx="2356723" cy="137339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29" name="Rectangle 28"/>
          <p:cNvSpPr/>
          <p:nvPr/>
        </p:nvSpPr>
        <p:spPr bwMode="auto">
          <a:xfrm>
            <a:off x="9314289" y="3099682"/>
            <a:ext cx="2356723" cy="137339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App B</a:t>
            </a:r>
            <a:br>
              <a:rPr lang="en-US" sz="2400" dirty="0">
                <a:solidFill>
                  <a:schemeClr val="bg1"/>
                </a:solidFill>
                <a:ea typeface="Segoe UI" pitchFamily="34" charset="0"/>
                <a:cs typeface="Segoe UI" pitchFamily="34" charset="0"/>
              </a:rPr>
            </a:br>
            <a:r>
              <a:rPr lang="en-US" sz="2000" dirty="0">
                <a:solidFill>
                  <a:schemeClr val="bg1"/>
                </a:solidFill>
                <a:ea typeface="Segoe UI" pitchFamily="34" charset="0"/>
                <a:cs typeface="Segoe UI" pitchFamily="34" charset="0"/>
              </a:rPr>
              <a:t>Bins/Libraries</a:t>
            </a:r>
          </a:p>
        </p:txBody>
      </p:sp>
      <p:sp>
        <p:nvSpPr>
          <p:cNvPr id="25" name="Rectangle 24"/>
          <p:cNvSpPr/>
          <p:nvPr/>
        </p:nvSpPr>
        <p:spPr bwMode="auto">
          <a:xfrm>
            <a:off x="9298287" y="3062054"/>
            <a:ext cx="2364789" cy="2047217"/>
          </a:xfrm>
          <a:prstGeom prst="rect">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829111" y="5923755"/>
            <a:ext cx="4841901" cy="640080"/>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cxnSp>
        <p:nvCxnSpPr>
          <p:cNvPr id="7" name="Straight Connector 6"/>
          <p:cNvCxnSpPr/>
          <p:nvPr/>
        </p:nvCxnSpPr>
        <p:spPr>
          <a:xfrm>
            <a:off x="10486617" y="2187280"/>
            <a:ext cx="0" cy="874774"/>
          </a:xfrm>
          <a:prstGeom prst="line">
            <a:avLst/>
          </a:prstGeom>
          <a:ln w="7937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744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651558" y="2887153"/>
            <a:ext cx="5197006" cy="384860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Server containers</a:t>
            </a:r>
            <a:br>
              <a:rPr lang="en-US" dirty="0"/>
            </a:br>
            <a:r>
              <a:rPr lang="en-US" sz="2856" dirty="0">
                <a:solidFill>
                  <a:srgbClr val="0078D7"/>
                </a:solidFill>
                <a:latin typeface="+mn-lt"/>
              </a:rPr>
              <a:t>Anatomy and key capabilities</a:t>
            </a:r>
          </a:p>
        </p:txBody>
      </p:sp>
      <p:sp>
        <p:nvSpPr>
          <p:cNvPr id="645" name="Rectangle 644"/>
          <p:cNvSpPr/>
          <p:nvPr/>
        </p:nvSpPr>
        <p:spPr>
          <a:xfrm>
            <a:off x="283978" y="1676400"/>
            <a:ext cx="5812022" cy="5059363"/>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Build: </a:t>
            </a:r>
            <a:r>
              <a:rPr lang="en-US" dirty="0">
                <a:solidFill>
                  <a:srgbClr val="333333"/>
                </a:solidFill>
                <a:cs typeface="Segoe UI" pitchFamily="34" charset="0"/>
              </a:rPr>
              <a:t>Developers will use familiar development</a:t>
            </a:r>
            <a:br>
              <a:rPr lang="en-US" dirty="0">
                <a:solidFill>
                  <a:srgbClr val="333333"/>
                </a:solidFill>
                <a:cs typeface="Segoe UI" pitchFamily="34" charset="0"/>
              </a:rPr>
            </a:br>
            <a:r>
              <a:rPr lang="en-US" dirty="0">
                <a:solidFill>
                  <a:srgbClr val="333333"/>
                </a:solidFill>
                <a:cs typeface="Segoe UI" pitchFamily="34" charset="0"/>
              </a:rPr>
              <a:t>tools, such as Visual Studio, to write apps to run</a:t>
            </a:r>
            <a:br>
              <a:rPr lang="en-US" dirty="0">
                <a:solidFill>
                  <a:srgbClr val="333333"/>
                </a:solidFill>
                <a:cs typeface="Segoe UI" pitchFamily="34" charset="0"/>
              </a:rPr>
            </a:br>
            <a:r>
              <a:rPr lang="en-US" dirty="0">
                <a:solidFill>
                  <a:srgbClr val="333333"/>
                </a:solidFill>
                <a:cs typeface="Segoe UI" pitchFamily="34" charset="0"/>
              </a:rPr>
              <a:t>within containers.</a:t>
            </a:r>
          </a:p>
          <a:p>
            <a:pPr marL="0" lvl="1" defTabSz="471494">
              <a:lnSpc>
                <a:spcPct val="90000"/>
              </a:lnSpc>
              <a:spcBef>
                <a:spcPts val="600"/>
              </a:spcBef>
              <a:spcAft>
                <a:spcPts val="1200"/>
              </a:spcAft>
              <a:buClr>
                <a:srgbClr val="EFEFEF"/>
              </a:buClr>
            </a:pPr>
            <a:r>
              <a:rPr lang="en-US" dirty="0">
                <a:solidFill>
                  <a:srgbClr val="333333"/>
                </a:solidFill>
                <a:cs typeface="Segoe UI" pitchFamily="34" charset="0"/>
              </a:rPr>
              <a:t>By building modular apps leveraging containers,</a:t>
            </a:r>
            <a:br>
              <a:rPr lang="en-US" dirty="0">
                <a:solidFill>
                  <a:srgbClr val="333333"/>
                </a:solidFill>
                <a:cs typeface="Segoe UI" pitchFamily="34" charset="0"/>
              </a:rPr>
            </a:br>
            <a:r>
              <a:rPr lang="en-US" dirty="0">
                <a:solidFill>
                  <a:srgbClr val="333333"/>
                </a:solidFill>
                <a:cs typeface="Segoe UI" pitchFamily="34" charset="0"/>
              </a:rPr>
              <a:t>modules can scale independently, and be updated</a:t>
            </a:r>
            <a:br>
              <a:rPr lang="en-US" dirty="0">
                <a:solidFill>
                  <a:srgbClr val="333333"/>
                </a:solidFill>
                <a:cs typeface="Segoe UI" pitchFamily="34" charset="0"/>
              </a:rPr>
            </a:br>
            <a:r>
              <a:rPr lang="en-US" dirty="0">
                <a:solidFill>
                  <a:srgbClr val="333333"/>
                </a:solidFill>
                <a:cs typeface="Segoe UI" pitchFamily="34" charset="0"/>
              </a:rPr>
              <a:t>on independent cadences.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Run: </a:t>
            </a:r>
            <a:r>
              <a:rPr lang="en-US" dirty="0">
                <a:solidFill>
                  <a:srgbClr val="333333"/>
                </a:solidFill>
                <a:cs typeface="Segoe UI" pitchFamily="34" charset="0"/>
              </a:rPr>
              <a:t>Container capabilities built into Windows Server.</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Manage: </a:t>
            </a:r>
            <a:r>
              <a:rPr lang="en-US" dirty="0">
                <a:solidFill>
                  <a:srgbClr val="333333"/>
                </a:solidFill>
                <a:cs typeface="Segoe UI" pitchFamily="34" charset="0"/>
              </a:rPr>
              <a:t>Deploy and manage containers using PowerShell, or using Docker.</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Resources: </a:t>
            </a:r>
            <a:r>
              <a:rPr lang="en-US" dirty="0">
                <a:solidFill>
                  <a:srgbClr val="333333"/>
                </a:solidFill>
                <a:cs typeface="Segoe UI" pitchFamily="34" charset="0"/>
              </a:rPr>
              <a:t>Define CPU and memory resources per container along with storage and network throughput.</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Network: </a:t>
            </a:r>
            <a:r>
              <a:rPr lang="en-US" dirty="0">
                <a:solidFill>
                  <a:srgbClr val="333333"/>
                </a:solidFill>
                <a:cs typeface="Segoe UI" pitchFamily="34" charset="0"/>
              </a:rPr>
              <a:t>Provide NAT or DHCP/static IP for network connectivity.</a:t>
            </a:r>
          </a:p>
        </p:txBody>
      </p:sp>
      <p:sp>
        <p:nvSpPr>
          <p:cNvPr id="21" name="Rectangle 20"/>
          <p:cNvSpPr/>
          <p:nvPr/>
        </p:nvSpPr>
        <p:spPr bwMode="auto">
          <a:xfrm>
            <a:off x="6829111" y="5195195"/>
            <a:ext cx="4841901"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Host OS</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398" dirty="0">
                <a:gradFill>
                  <a:gsLst>
                    <a:gs pos="0">
                      <a:srgbClr val="FFFFFF"/>
                    </a:gs>
                    <a:gs pos="100000">
                      <a:srgbClr val="FFFFFF"/>
                    </a:gs>
                  </a:gsLst>
                  <a:lin ang="5400000" scaled="0"/>
                </a:gradFill>
                <a:ea typeface="Segoe UI" pitchFamily="34" charset="0"/>
                <a:cs typeface="Segoe UI" pitchFamily="34" charset="0"/>
              </a:rPr>
              <a:t>with container support</a:t>
            </a:r>
          </a:p>
        </p:txBody>
      </p:sp>
      <p:sp>
        <p:nvSpPr>
          <p:cNvPr id="19" name="Rectangle 18"/>
          <p:cNvSpPr/>
          <p:nvPr/>
        </p:nvSpPr>
        <p:spPr bwMode="auto">
          <a:xfrm>
            <a:off x="6829111" y="5923755"/>
            <a:ext cx="4841901" cy="640080"/>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398" dirty="0">
                <a:gradFill>
                  <a:gsLst>
                    <a:gs pos="0">
                      <a:srgbClr val="FFFFFF"/>
                    </a:gs>
                    <a:gs pos="100000">
                      <a:srgbClr val="FFFFFF"/>
                    </a:gs>
                  </a:gsLst>
                  <a:lin ang="5400000" scaled="0"/>
                </a:gradFill>
                <a:ea typeface="Segoe UI" pitchFamily="34" charset="0"/>
                <a:cs typeface="Segoe UI" pitchFamily="34" charset="0"/>
              </a:rPr>
              <a:t>(Physical or Virtual)</a:t>
            </a:r>
          </a:p>
        </p:txBody>
      </p:sp>
      <p:grpSp>
        <p:nvGrpSpPr>
          <p:cNvPr id="4" name="Group 3"/>
          <p:cNvGrpSpPr/>
          <p:nvPr/>
        </p:nvGrpSpPr>
        <p:grpSpPr>
          <a:xfrm>
            <a:off x="6840093" y="1817001"/>
            <a:ext cx="1545639" cy="3289713"/>
            <a:chOff x="6840093" y="1817001"/>
            <a:chExt cx="1545639" cy="3289713"/>
          </a:xfrm>
        </p:grpSpPr>
        <p:sp>
          <p:nvSpPr>
            <p:cNvPr id="54" name="Rectangle 53"/>
            <p:cNvSpPr/>
            <p:nvPr/>
          </p:nvSpPr>
          <p:spPr bwMode="auto">
            <a:xfrm>
              <a:off x="6840093" y="3089885"/>
              <a:ext cx="1545639" cy="2016829"/>
            </a:xfrm>
            <a:prstGeom prst="rect">
              <a:avLst/>
            </a:prstGeom>
            <a:solidFill>
              <a:srgbClr val="FFFFFF"/>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40"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00BCF2"/>
                  </a:solidFill>
                  <a:ea typeface="Segoe UI" pitchFamily="34" charset="0"/>
                  <a:cs typeface="Segoe UI" pitchFamily="34" charset="0"/>
                </a:rPr>
                <a:t>Web tier</a:t>
              </a:r>
            </a:p>
          </p:txBody>
        </p:sp>
        <p:sp>
          <p:nvSpPr>
            <p:cNvPr id="27" name="Rectangle 26"/>
            <p:cNvSpPr/>
            <p:nvPr/>
          </p:nvSpPr>
          <p:spPr bwMode="auto">
            <a:xfrm>
              <a:off x="6943301" y="3512419"/>
              <a:ext cx="1343991" cy="70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LOB app</a:t>
              </a:r>
              <a:br>
                <a:rPr lang="en-US" sz="14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(+Binaries)</a:t>
              </a:r>
              <a:endParaRPr lang="en-US" sz="1400" dirty="0">
                <a:solidFill>
                  <a:schemeClr val="bg1"/>
                </a:solidFill>
                <a:ea typeface="Segoe UI" pitchFamily="34" charset="0"/>
                <a:cs typeface="Segoe UI" pitchFamily="34" charset="0"/>
              </a:endParaRPr>
            </a:p>
          </p:txBody>
        </p:sp>
        <p:sp>
          <p:nvSpPr>
            <p:cNvPr id="28" name="TextBox 27"/>
            <p:cNvSpPr txBox="1"/>
            <p:nvPr/>
          </p:nvSpPr>
          <p:spPr>
            <a:xfrm>
              <a:off x="7014060" y="1817001"/>
              <a:ext cx="1200650" cy="249299"/>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pPr algn="ctr"/>
              <a:r>
                <a:rPr lang="en-US" dirty="0">
                  <a:solidFill>
                    <a:srgbClr val="00BCF2"/>
                  </a:solidFill>
                </a:rPr>
                <a:t>Container A</a:t>
              </a:r>
            </a:p>
          </p:txBody>
        </p:sp>
        <p:cxnSp>
          <p:nvCxnSpPr>
            <p:cNvPr id="7" name="Straight Connector 6"/>
            <p:cNvCxnSpPr/>
            <p:nvPr/>
          </p:nvCxnSpPr>
          <p:spPr>
            <a:xfrm>
              <a:off x="7612912" y="2187280"/>
              <a:ext cx="0" cy="874774"/>
            </a:xfrm>
            <a:prstGeom prst="line">
              <a:avLst/>
            </a:prstGeom>
            <a:ln w="793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8482733" y="1817001"/>
            <a:ext cx="1545639" cy="3289713"/>
            <a:chOff x="6840093" y="1817001"/>
            <a:chExt cx="1545639" cy="3289713"/>
          </a:xfrm>
        </p:grpSpPr>
        <p:sp>
          <p:nvSpPr>
            <p:cNvPr id="60" name="Rectangle 59"/>
            <p:cNvSpPr/>
            <p:nvPr/>
          </p:nvSpPr>
          <p:spPr bwMode="auto">
            <a:xfrm>
              <a:off x="6840093" y="3089885"/>
              <a:ext cx="1545639" cy="2016829"/>
            </a:xfrm>
            <a:prstGeom prst="rect">
              <a:avLst/>
            </a:prstGeom>
            <a:solidFill>
              <a:srgbClr val="FFFFFF"/>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40"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00BCF2"/>
                  </a:solidFill>
                  <a:ea typeface="Segoe UI" pitchFamily="34" charset="0"/>
                  <a:cs typeface="Segoe UI" pitchFamily="34" charset="0"/>
                </a:rPr>
                <a:t>App tier</a:t>
              </a:r>
            </a:p>
          </p:txBody>
        </p:sp>
        <p:sp>
          <p:nvSpPr>
            <p:cNvPr id="61" name="Rectangle 60"/>
            <p:cNvSpPr/>
            <p:nvPr/>
          </p:nvSpPr>
          <p:spPr bwMode="auto">
            <a:xfrm>
              <a:off x="6943301" y="3512419"/>
              <a:ext cx="1343991" cy="70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LOB app</a:t>
              </a:r>
              <a:br>
                <a:rPr lang="en-US" sz="14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(+Binaries)</a:t>
              </a:r>
              <a:endParaRPr lang="en-US" sz="1400" dirty="0">
                <a:solidFill>
                  <a:schemeClr val="bg1"/>
                </a:solidFill>
                <a:ea typeface="Segoe UI" pitchFamily="34" charset="0"/>
                <a:cs typeface="Segoe UI" pitchFamily="34" charset="0"/>
              </a:endParaRPr>
            </a:p>
          </p:txBody>
        </p:sp>
        <p:sp>
          <p:nvSpPr>
            <p:cNvPr id="62" name="TextBox 61"/>
            <p:cNvSpPr txBox="1"/>
            <p:nvPr/>
          </p:nvSpPr>
          <p:spPr>
            <a:xfrm>
              <a:off x="7014060" y="1817001"/>
              <a:ext cx="1200650" cy="249299"/>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pPr algn="ctr"/>
              <a:r>
                <a:rPr lang="en-US" dirty="0">
                  <a:solidFill>
                    <a:srgbClr val="00BCF2"/>
                  </a:solidFill>
                </a:rPr>
                <a:t>Container B</a:t>
              </a:r>
            </a:p>
          </p:txBody>
        </p:sp>
        <p:cxnSp>
          <p:nvCxnSpPr>
            <p:cNvPr id="63" name="Straight Connector 62"/>
            <p:cNvCxnSpPr/>
            <p:nvPr/>
          </p:nvCxnSpPr>
          <p:spPr>
            <a:xfrm>
              <a:off x="7612912" y="2187280"/>
              <a:ext cx="0" cy="874774"/>
            </a:xfrm>
            <a:prstGeom prst="line">
              <a:avLst/>
            </a:prstGeom>
            <a:ln w="793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125373" y="1817001"/>
            <a:ext cx="1545639" cy="3289713"/>
            <a:chOff x="6840093" y="1817001"/>
            <a:chExt cx="1545639" cy="3289713"/>
          </a:xfrm>
        </p:grpSpPr>
        <p:sp>
          <p:nvSpPr>
            <p:cNvPr id="65" name="Rectangle 64"/>
            <p:cNvSpPr/>
            <p:nvPr/>
          </p:nvSpPr>
          <p:spPr bwMode="auto">
            <a:xfrm>
              <a:off x="6840093" y="3089885"/>
              <a:ext cx="1545639" cy="2016829"/>
            </a:xfrm>
            <a:prstGeom prst="rect">
              <a:avLst/>
            </a:prstGeom>
            <a:solidFill>
              <a:srgbClr val="FFFFFF"/>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40"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0078D7"/>
                  </a:solidFill>
                  <a:ea typeface="Segoe UI" pitchFamily="34" charset="0"/>
                  <a:cs typeface="Segoe UI" pitchFamily="34" charset="0"/>
                </a:rPr>
                <a:t>DB tier</a:t>
              </a:r>
            </a:p>
          </p:txBody>
        </p:sp>
        <p:sp>
          <p:nvSpPr>
            <p:cNvPr id="66" name="Rectangle 65"/>
            <p:cNvSpPr/>
            <p:nvPr/>
          </p:nvSpPr>
          <p:spPr bwMode="auto">
            <a:xfrm>
              <a:off x="6943301" y="3512419"/>
              <a:ext cx="1343991" cy="70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LOB app</a:t>
              </a:r>
              <a:br>
                <a:rPr lang="en-US" sz="14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(+Binaries)</a:t>
              </a:r>
              <a:endParaRPr lang="en-US" sz="1400" dirty="0">
                <a:solidFill>
                  <a:schemeClr val="bg1"/>
                </a:solidFill>
                <a:ea typeface="Segoe UI" pitchFamily="34" charset="0"/>
                <a:cs typeface="Segoe UI" pitchFamily="34" charset="0"/>
              </a:endParaRPr>
            </a:p>
          </p:txBody>
        </p:sp>
        <p:sp>
          <p:nvSpPr>
            <p:cNvPr id="67" name="TextBox 66"/>
            <p:cNvSpPr txBox="1"/>
            <p:nvPr/>
          </p:nvSpPr>
          <p:spPr>
            <a:xfrm>
              <a:off x="7014060" y="1817001"/>
              <a:ext cx="1200650" cy="249299"/>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pPr algn="ctr"/>
              <a:r>
                <a:rPr lang="en-US" dirty="0">
                  <a:solidFill>
                    <a:srgbClr val="0078D7"/>
                  </a:solidFill>
                </a:rPr>
                <a:t>Container C</a:t>
              </a:r>
            </a:p>
          </p:txBody>
        </p:sp>
        <p:cxnSp>
          <p:nvCxnSpPr>
            <p:cNvPr id="68" name="Straight Connector 67"/>
            <p:cNvCxnSpPr/>
            <p:nvPr/>
          </p:nvCxnSpPr>
          <p:spPr>
            <a:xfrm>
              <a:off x="7612912" y="2187280"/>
              <a:ext cx="0" cy="874774"/>
            </a:xfrm>
            <a:prstGeom prst="line">
              <a:avLst/>
            </a:prstGeom>
            <a:ln w="793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Rectangle 68"/>
          <p:cNvSpPr/>
          <p:nvPr/>
        </p:nvSpPr>
        <p:spPr bwMode="auto">
          <a:xfrm>
            <a:off x="6934354" y="4305424"/>
            <a:ext cx="2995577" cy="70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Libraries</a:t>
            </a:r>
            <a:br>
              <a:rPr lang="en-US" sz="14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(Shared across containers)</a:t>
            </a:r>
            <a:endParaRPr lang="en-US" sz="1400" dirty="0">
              <a:solidFill>
                <a:schemeClr val="bg1"/>
              </a:solidFill>
              <a:ea typeface="Segoe UI" pitchFamily="34" charset="0"/>
              <a:cs typeface="Segoe UI" pitchFamily="34" charset="0"/>
            </a:endParaRPr>
          </a:p>
        </p:txBody>
      </p:sp>
      <p:sp>
        <p:nvSpPr>
          <p:cNvPr id="70" name="Rectangle 69"/>
          <p:cNvSpPr/>
          <p:nvPr/>
        </p:nvSpPr>
        <p:spPr bwMode="auto">
          <a:xfrm>
            <a:off x="10228581" y="4305424"/>
            <a:ext cx="1343991" cy="70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Libraries</a:t>
            </a:r>
            <a:endParaRPr lang="en-US" sz="14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598817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 containers</a:t>
            </a:r>
            <a:br>
              <a:rPr lang="en-US" dirty="0"/>
            </a:br>
            <a:r>
              <a:rPr lang="en-US" sz="2856" dirty="0">
                <a:solidFill>
                  <a:srgbClr val="0078D7"/>
                </a:solidFill>
                <a:latin typeface="+mn-lt"/>
              </a:rPr>
              <a:t>Anatomy and key capabilities</a:t>
            </a:r>
          </a:p>
        </p:txBody>
      </p:sp>
      <p:sp>
        <p:nvSpPr>
          <p:cNvPr id="645" name="Rectangle 644"/>
          <p:cNvSpPr/>
          <p:nvPr/>
        </p:nvSpPr>
        <p:spPr>
          <a:xfrm>
            <a:off x="283978" y="1676400"/>
            <a:ext cx="5812022" cy="5059363"/>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Consistency: </a:t>
            </a:r>
            <a:r>
              <a:rPr lang="en-US" dirty="0">
                <a:solidFill>
                  <a:srgbClr val="333333"/>
                </a:solidFill>
                <a:cs typeface="Segoe UI" pitchFamily="34" charset="0"/>
              </a:rPr>
              <a:t>Hyper-V containers use the same APIs as Windows Server containers ensuring consistency across management and deployment toolsets.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Compatibility: </a:t>
            </a:r>
            <a:r>
              <a:rPr lang="en-US" dirty="0">
                <a:solidFill>
                  <a:srgbClr val="333333"/>
                </a:solidFill>
                <a:cs typeface="Segoe UI" pitchFamily="34" charset="0"/>
              </a:rPr>
              <a:t>Hyper-V containers use the exact same images as Windows Server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Strong isolation: </a:t>
            </a:r>
            <a:r>
              <a:rPr lang="en-US" dirty="0">
                <a:solidFill>
                  <a:srgbClr val="333333"/>
                </a:solidFill>
                <a:cs typeface="Segoe UI" pitchFamily="34" charset="0"/>
              </a:rPr>
              <a:t>Each Hyper-V container has its own dedicated copy of the kernel.</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Highly trusted: </a:t>
            </a:r>
            <a:r>
              <a:rPr lang="en-US" dirty="0">
                <a:solidFill>
                  <a:srgbClr val="333333"/>
                </a:solidFill>
                <a:cs typeface="Segoe UI" pitchFamily="34" charset="0"/>
              </a:rPr>
              <a:t>Built with proven Hyper-V virtualization technology.</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Optimized: </a:t>
            </a:r>
            <a:r>
              <a:rPr lang="en-US" dirty="0">
                <a:solidFill>
                  <a:srgbClr val="333333"/>
                </a:solidFill>
                <a:cs typeface="Segoe UI" pitchFamily="34" charset="0"/>
              </a:rPr>
              <a:t>The virtualization layer and the operating system have been specifically optimized for containers</a:t>
            </a:r>
          </a:p>
        </p:txBody>
      </p:sp>
      <p:sp>
        <p:nvSpPr>
          <p:cNvPr id="18" name="Rectangle 17"/>
          <p:cNvSpPr/>
          <p:nvPr/>
        </p:nvSpPr>
        <p:spPr bwMode="auto">
          <a:xfrm>
            <a:off x="6651558" y="2887153"/>
            <a:ext cx="5197006" cy="384860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829111" y="5195195"/>
            <a:ext cx="4841901"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19" name="Rectangle 18"/>
          <p:cNvSpPr/>
          <p:nvPr/>
        </p:nvSpPr>
        <p:spPr bwMode="auto">
          <a:xfrm>
            <a:off x="6829111" y="5923755"/>
            <a:ext cx="4841901" cy="640080"/>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grpSp>
        <p:nvGrpSpPr>
          <p:cNvPr id="3" name="Group 2"/>
          <p:cNvGrpSpPr/>
          <p:nvPr/>
        </p:nvGrpSpPr>
        <p:grpSpPr>
          <a:xfrm>
            <a:off x="9298287" y="1841149"/>
            <a:ext cx="2372724" cy="3268122"/>
            <a:chOff x="9298287" y="1841149"/>
            <a:chExt cx="2372724" cy="3268122"/>
          </a:xfrm>
        </p:grpSpPr>
        <p:sp>
          <p:nvSpPr>
            <p:cNvPr id="27" name="Rectangle 26"/>
            <p:cNvSpPr/>
            <p:nvPr/>
          </p:nvSpPr>
          <p:spPr bwMode="auto">
            <a:xfrm>
              <a:off x="9314289" y="4544788"/>
              <a:ext cx="2348787" cy="5549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chemeClr val="bg1"/>
                  </a:solidFill>
                  <a:ea typeface="Segoe UI" pitchFamily="34" charset="0"/>
                  <a:cs typeface="Segoe UI" pitchFamily="34" charset="0"/>
                </a:rPr>
                <a:t>Windows Guest OS</a:t>
              </a:r>
              <a:br>
                <a:rPr lang="en-US" sz="1400" dirty="0">
                  <a:solidFill>
                    <a:schemeClr val="bg1"/>
                  </a:solidFill>
                  <a:ea typeface="Segoe UI" pitchFamily="34" charset="0"/>
                  <a:cs typeface="Segoe UI" pitchFamily="34" charset="0"/>
                </a:rPr>
              </a:br>
              <a:r>
                <a:rPr lang="en-US" sz="1100" dirty="0">
                  <a:solidFill>
                    <a:schemeClr val="bg1"/>
                  </a:solidFill>
                  <a:ea typeface="Segoe UI" pitchFamily="34" charset="0"/>
                  <a:cs typeface="Segoe UI" pitchFamily="34" charset="0"/>
                </a:rPr>
                <a:t>Optimized for Hyper-V container</a:t>
              </a:r>
              <a:endParaRPr lang="en-US" sz="1400" dirty="0">
                <a:solidFill>
                  <a:schemeClr val="bg1"/>
                </a:solidFill>
                <a:ea typeface="Segoe UI" pitchFamily="34" charset="0"/>
                <a:cs typeface="Segoe UI" pitchFamily="34" charset="0"/>
              </a:endParaRPr>
            </a:p>
          </p:txBody>
        </p:sp>
        <p:sp>
          <p:nvSpPr>
            <p:cNvPr id="28" name="TextBox 27"/>
            <p:cNvSpPr txBox="1"/>
            <p:nvPr/>
          </p:nvSpPr>
          <p:spPr>
            <a:xfrm>
              <a:off x="9569653" y="1841149"/>
              <a:ext cx="1864293" cy="249299"/>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r>
                <a:rPr lang="en-US" dirty="0"/>
                <a:t>Hyper-V container</a:t>
              </a:r>
            </a:p>
          </p:txBody>
        </p:sp>
        <p:sp>
          <p:nvSpPr>
            <p:cNvPr id="38" name="Rectangle 37"/>
            <p:cNvSpPr/>
            <p:nvPr/>
          </p:nvSpPr>
          <p:spPr bwMode="auto">
            <a:xfrm>
              <a:off x="9327458" y="3099682"/>
              <a:ext cx="2343553" cy="137339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App B</a:t>
              </a:r>
              <a:br>
                <a:rPr lang="en-US"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Bins/Libraries</a:t>
              </a:r>
            </a:p>
          </p:txBody>
        </p:sp>
        <p:sp>
          <p:nvSpPr>
            <p:cNvPr id="25" name="Rectangle 24"/>
            <p:cNvSpPr/>
            <p:nvPr/>
          </p:nvSpPr>
          <p:spPr bwMode="auto">
            <a:xfrm>
              <a:off x="9298287" y="3062054"/>
              <a:ext cx="2364789" cy="2047217"/>
            </a:xfrm>
            <a:prstGeom prst="rect">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p:cNvCxnSpPr/>
            <p:nvPr/>
          </p:nvCxnSpPr>
          <p:spPr>
            <a:xfrm>
              <a:off x="10486617" y="2187280"/>
              <a:ext cx="0" cy="874774"/>
            </a:xfrm>
            <a:prstGeom prst="line">
              <a:avLst/>
            </a:prstGeom>
            <a:ln w="7937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6829111" y="1841149"/>
            <a:ext cx="2372724" cy="3268122"/>
            <a:chOff x="9298287" y="1841149"/>
            <a:chExt cx="2372724" cy="3268122"/>
          </a:xfrm>
        </p:grpSpPr>
        <p:sp>
          <p:nvSpPr>
            <p:cNvPr id="45" name="Rectangle 44"/>
            <p:cNvSpPr/>
            <p:nvPr/>
          </p:nvSpPr>
          <p:spPr bwMode="auto">
            <a:xfrm>
              <a:off x="9314289" y="4544788"/>
              <a:ext cx="2348787" cy="5549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chemeClr val="bg1"/>
                  </a:solidFill>
                  <a:ea typeface="Segoe UI" pitchFamily="34" charset="0"/>
                  <a:cs typeface="Segoe UI" pitchFamily="34" charset="0"/>
                </a:rPr>
                <a:t>Windows Guest OS</a:t>
              </a:r>
              <a:br>
                <a:rPr lang="en-US" sz="1400" dirty="0">
                  <a:solidFill>
                    <a:schemeClr val="bg1"/>
                  </a:solidFill>
                  <a:ea typeface="Segoe UI" pitchFamily="34" charset="0"/>
                  <a:cs typeface="Segoe UI" pitchFamily="34" charset="0"/>
                </a:rPr>
              </a:br>
              <a:r>
                <a:rPr lang="en-US" sz="1100" dirty="0">
                  <a:solidFill>
                    <a:schemeClr val="bg1"/>
                  </a:solidFill>
                  <a:ea typeface="Segoe UI" pitchFamily="34" charset="0"/>
                  <a:cs typeface="Segoe UI" pitchFamily="34" charset="0"/>
                </a:rPr>
                <a:t>Optimized for Hyper-V container</a:t>
              </a:r>
              <a:endParaRPr lang="en-US" sz="1400" dirty="0">
                <a:solidFill>
                  <a:schemeClr val="bg1"/>
                </a:solidFill>
                <a:ea typeface="Segoe UI" pitchFamily="34" charset="0"/>
                <a:cs typeface="Segoe UI" pitchFamily="34" charset="0"/>
              </a:endParaRPr>
            </a:p>
          </p:txBody>
        </p:sp>
        <p:sp>
          <p:nvSpPr>
            <p:cNvPr id="46" name="TextBox 45"/>
            <p:cNvSpPr txBox="1"/>
            <p:nvPr/>
          </p:nvSpPr>
          <p:spPr>
            <a:xfrm>
              <a:off x="9569653" y="1841149"/>
              <a:ext cx="1864293" cy="249299"/>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r>
                <a:rPr lang="en-US" dirty="0"/>
                <a:t>Hyper-V container</a:t>
              </a:r>
            </a:p>
          </p:txBody>
        </p:sp>
        <p:sp>
          <p:nvSpPr>
            <p:cNvPr id="47" name="Rectangle 46"/>
            <p:cNvSpPr/>
            <p:nvPr/>
          </p:nvSpPr>
          <p:spPr bwMode="auto">
            <a:xfrm>
              <a:off x="9327458" y="3099682"/>
              <a:ext cx="2343553" cy="137339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App A</a:t>
              </a:r>
              <a:br>
                <a:rPr lang="en-US"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Bins/Libraries</a:t>
              </a:r>
            </a:p>
          </p:txBody>
        </p:sp>
        <p:sp>
          <p:nvSpPr>
            <p:cNvPr id="48" name="Rectangle 47"/>
            <p:cNvSpPr/>
            <p:nvPr/>
          </p:nvSpPr>
          <p:spPr bwMode="auto">
            <a:xfrm>
              <a:off x="9298287" y="3062054"/>
              <a:ext cx="2364789" cy="2047217"/>
            </a:xfrm>
            <a:prstGeom prst="rect">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p:cNvCxnSpPr/>
            <p:nvPr/>
          </p:nvCxnSpPr>
          <p:spPr>
            <a:xfrm>
              <a:off x="10486617" y="2187280"/>
              <a:ext cx="0" cy="874774"/>
            </a:xfrm>
            <a:prstGeom prst="line">
              <a:avLst/>
            </a:prstGeom>
            <a:ln w="7937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28271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27715" y="5633354"/>
            <a:ext cx="11402487" cy="9663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264728" y="2042793"/>
            <a:ext cx="5665474" cy="3493804"/>
          </a:xfrm>
          <a:prstGeom prst="rect">
            <a:avLst/>
          </a:prstGeom>
          <a:solidFill>
            <a:srgbClr val="00BCF2"/>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3600" dirty="0">
                <a:solidFill>
                  <a:srgbClr val="FFFFFF"/>
                </a:solidFill>
                <a:latin typeface="+mj-lt"/>
                <a:ea typeface="Segoe Print" charset="0"/>
                <a:cs typeface="Segoe Print" charset="0"/>
              </a:rPr>
              <a:t>Server Core</a:t>
            </a:r>
          </a:p>
        </p:txBody>
      </p:sp>
      <p:sp>
        <p:nvSpPr>
          <p:cNvPr id="5" name="Rectangle 4"/>
          <p:cNvSpPr/>
          <p:nvPr/>
        </p:nvSpPr>
        <p:spPr bwMode="auto">
          <a:xfrm>
            <a:off x="527715" y="2045262"/>
            <a:ext cx="5665474" cy="3493804"/>
          </a:xfrm>
          <a:prstGeom prst="rect">
            <a:avLst/>
          </a:prstGeom>
          <a:solidFill>
            <a:srgbClr val="0078D7"/>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3600" dirty="0">
                <a:solidFill>
                  <a:srgbClr val="FFFFFF"/>
                </a:solidFill>
                <a:latin typeface="+mj-lt"/>
                <a:ea typeface="Segoe Print" charset="0"/>
                <a:cs typeface="Segoe Print" charset="0"/>
              </a:rPr>
              <a:t>Nano Server</a:t>
            </a:r>
          </a:p>
        </p:txBody>
      </p:sp>
      <p:sp>
        <p:nvSpPr>
          <p:cNvPr id="3" name="Title 2"/>
          <p:cNvSpPr>
            <a:spLocks noGrp="1"/>
          </p:cNvSpPr>
          <p:nvPr>
            <p:ph type="title"/>
          </p:nvPr>
        </p:nvSpPr>
        <p:spPr/>
        <p:txBody>
          <a:bodyPr/>
          <a:lstStyle/>
          <a:p>
            <a:r>
              <a:rPr lang="en-US"/>
              <a:t>Container operating system environments</a:t>
            </a:r>
            <a:endParaRPr lang="en-US" dirty="0"/>
          </a:p>
        </p:txBody>
      </p:sp>
      <p:sp>
        <p:nvSpPr>
          <p:cNvPr id="15" name="TextBox 14"/>
          <p:cNvSpPr txBox="1"/>
          <p:nvPr/>
        </p:nvSpPr>
        <p:spPr>
          <a:xfrm>
            <a:off x="9600259" y="4421581"/>
            <a:ext cx="1766679"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solidFill>
                  <a:srgbClr val="FFFFFF"/>
                </a:solidFill>
              </a:rPr>
              <a:t>Traditional </a:t>
            </a:r>
            <a:br>
              <a:rPr lang="en-US" dirty="0">
                <a:solidFill>
                  <a:srgbClr val="FFFFFF"/>
                </a:solidFill>
              </a:rPr>
            </a:br>
            <a:r>
              <a:rPr lang="en-US" dirty="0">
                <a:solidFill>
                  <a:srgbClr val="FFFFFF"/>
                </a:solidFill>
              </a:rPr>
              <a:t>applications</a:t>
            </a:r>
          </a:p>
        </p:txBody>
      </p:sp>
      <p:sp>
        <p:nvSpPr>
          <p:cNvPr id="17" name="TextBox 16"/>
          <p:cNvSpPr txBox="1"/>
          <p:nvPr/>
        </p:nvSpPr>
        <p:spPr>
          <a:xfrm>
            <a:off x="7188439" y="4421581"/>
            <a:ext cx="1528093"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solidFill>
                  <a:srgbClr val="FFFFFF"/>
                </a:solidFill>
              </a:rPr>
              <a:t>Highly </a:t>
            </a:r>
            <a:br>
              <a:rPr lang="en-US" dirty="0">
                <a:solidFill>
                  <a:srgbClr val="FFFFFF"/>
                </a:solidFill>
              </a:rPr>
            </a:br>
            <a:r>
              <a:rPr lang="en-US" dirty="0">
                <a:solidFill>
                  <a:srgbClr val="FFFFFF"/>
                </a:solidFill>
              </a:rPr>
              <a:t>compatible</a:t>
            </a:r>
          </a:p>
        </p:txBody>
      </p:sp>
      <p:sp>
        <p:nvSpPr>
          <p:cNvPr id="19" name="TextBox 1"/>
          <p:cNvSpPr txBox="1"/>
          <p:nvPr/>
        </p:nvSpPr>
        <p:spPr>
          <a:xfrm>
            <a:off x="1253429" y="4421581"/>
            <a:ext cx="1543496" cy="794021"/>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algn="l" defTabSz="932563"/>
            <a:r>
              <a:rPr lang="en-US" sz="1800" dirty="0">
                <a:solidFill>
                  <a:srgbClr val="FFFFFF"/>
                </a:solidFill>
              </a:rPr>
              <a:t>Highly </a:t>
            </a:r>
            <a:br>
              <a:rPr lang="en-US" sz="1800" dirty="0">
                <a:solidFill>
                  <a:srgbClr val="FFFFFF"/>
                </a:solidFill>
              </a:rPr>
            </a:br>
            <a:r>
              <a:rPr lang="en-US" sz="1800" dirty="0">
                <a:solidFill>
                  <a:srgbClr val="FFFFFF"/>
                </a:solidFill>
              </a:rPr>
              <a:t>optimized</a:t>
            </a:r>
          </a:p>
        </p:txBody>
      </p:sp>
      <p:sp>
        <p:nvSpPr>
          <p:cNvPr id="21" name="Freeform 20"/>
          <p:cNvSpPr>
            <a:spLocks noChangeAspect="1" noEditPoints="1"/>
          </p:cNvSpPr>
          <p:nvPr/>
        </p:nvSpPr>
        <p:spPr bwMode="black">
          <a:xfrm>
            <a:off x="1452315" y="3327823"/>
            <a:ext cx="989199" cy="989199"/>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ChangeAspect="1" noEditPoints="1"/>
          </p:cNvSpPr>
          <p:nvPr/>
        </p:nvSpPr>
        <p:spPr bwMode="black">
          <a:xfrm>
            <a:off x="7297410" y="3314326"/>
            <a:ext cx="1253274" cy="10161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78771" y="5550289"/>
            <a:ext cx="4571914" cy="1167496"/>
          </a:xfrm>
          <a:prstGeom prst="rect">
            <a:avLst/>
          </a:prstGeom>
          <a:noFill/>
          <a:ln>
            <a:noFill/>
          </a:ln>
        </p:spPr>
      </p:pic>
      <p:sp>
        <p:nvSpPr>
          <p:cNvPr id="10" name="TextBox 9"/>
          <p:cNvSpPr txBox="1"/>
          <p:nvPr/>
        </p:nvSpPr>
        <p:spPr>
          <a:xfrm>
            <a:off x="3516010" y="4421581"/>
            <a:ext cx="2296211"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dirty="0">
                <a:solidFill>
                  <a:srgbClr val="FFFFFF"/>
                </a:solidFill>
              </a:rPr>
              <a:t>Born-in-the-cloud applications</a:t>
            </a:r>
          </a:p>
        </p:txBody>
      </p:sp>
      <p:sp>
        <p:nvSpPr>
          <p:cNvPr id="18" name="Freeform 5"/>
          <p:cNvSpPr>
            <a:spLocks/>
          </p:cNvSpPr>
          <p:nvPr/>
        </p:nvSpPr>
        <p:spPr bwMode="auto">
          <a:xfrm>
            <a:off x="3701611" y="3383540"/>
            <a:ext cx="1341072" cy="877764"/>
          </a:xfrm>
          <a:custGeom>
            <a:avLst/>
            <a:gdLst>
              <a:gd name="T0" fmla="*/ 345 w 2159"/>
              <a:gd name="T1" fmla="*/ 619 h 1412"/>
              <a:gd name="T2" fmla="*/ 345 w 2159"/>
              <a:gd name="T3" fmla="*/ 591 h 1412"/>
              <a:gd name="T4" fmla="*/ 940 w 2159"/>
              <a:gd name="T5" fmla="*/ 0 h 1412"/>
              <a:gd name="T6" fmla="*/ 1437 w 2159"/>
              <a:gd name="T7" fmla="*/ 264 h 1412"/>
              <a:gd name="T8" fmla="*/ 1599 w 2159"/>
              <a:gd name="T9" fmla="*/ 221 h 1412"/>
              <a:gd name="T10" fmla="*/ 1792 w 2159"/>
              <a:gd name="T11" fmla="*/ 278 h 1412"/>
              <a:gd name="T12" fmla="*/ 1945 w 2159"/>
              <a:gd name="T13" fmla="*/ 556 h 1412"/>
              <a:gd name="T14" fmla="*/ 2159 w 2159"/>
              <a:gd name="T15" fmla="*/ 946 h 1412"/>
              <a:gd name="T16" fmla="*/ 1742 w 2159"/>
              <a:gd name="T17" fmla="*/ 1412 h 1412"/>
              <a:gd name="T18" fmla="*/ 1691 w 2159"/>
              <a:gd name="T19" fmla="*/ 1412 h 1412"/>
              <a:gd name="T20" fmla="*/ 1643 w 2159"/>
              <a:gd name="T21" fmla="*/ 1412 h 1412"/>
              <a:gd name="T22" fmla="*/ 671 w 2159"/>
              <a:gd name="T23" fmla="*/ 1412 h 1412"/>
              <a:gd name="T24" fmla="*/ 651 w 2159"/>
              <a:gd name="T25" fmla="*/ 1412 h 1412"/>
              <a:gd name="T26" fmla="*/ 627 w 2159"/>
              <a:gd name="T27" fmla="*/ 1412 h 1412"/>
              <a:gd name="T28" fmla="*/ 555 w 2159"/>
              <a:gd name="T29" fmla="*/ 1412 h 1412"/>
              <a:gd name="T30" fmla="*/ 401 w 2159"/>
              <a:gd name="T31" fmla="*/ 1412 h 1412"/>
              <a:gd name="T32" fmla="*/ 0 w 2159"/>
              <a:gd name="T33" fmla="*/ 1013 h 1412"/>
              <a:gd name="T34" fmla="*/ 345 w 2159"/>
              <a:gd name="T35" fmla="*/ 619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9" h="1412">
                <a:moveTo>
                  <a:pt x="345" y="619"/>
                </a:moveTo>
                <a:cubicBezTo>
                  <a:pt x="345" y="611"/>
                  <a:pt x="345" y="599"/>
                  <a:pt x="345" y="591"/>
                </a:cubicBezTo>
                <a:cubicBezTo>
                  <a:pt x="345" y="264"/>
                  <a:pt x="611" y="0"/>
                  <a:pt x="940" y="0"/>
                </a:cubicBezTo>
                <a:cubicBezTo>
                  <a:pt x="1147" y="0"/>
                  <a:pt x="1329" y="106"/>
                  <a:pt x="1437" y="264"/>
                </a:cubicBezTo>
                <a:cubicBezTo>
                  <a:pt x="1484" y="236"/>
                  <a:pt x="1540" y="221"/>
                  <a:pt x="1599" y="221"/>
                </a:cubicBezTo>
                <a:cubicBezTo>
                  <a:pt x="1671" y="221"/>
                  <a:pt x="1737" y="242"/>
                  <a:pt x="1792" y="278"/>
                </a:cubicBezTo>
                <a:cubicBezTo>
                  <a:pt x="1883" y="338"/>
                  <a:pt x="1942" y="440"/>
                  <a:pt x="1945" y="556"/>
                </a:cubicBezTo>
                <a:cubicBezTo>
                  <a:pt x="2072" y="639"/>
                  <a:pt x="2159" y="785"/>
                  <a:pt x="2159" y="946"/>
                </a:cubicBezTo>
                <a:cubicBezTo>
                  <a:pt x="2159" y="1187"/>
                  <a:pt x="1977" y="1384"/>
                  <a:pt x="1742" y="1412"/>
                </a:cubicBezTo>
                <a:cubicBezTo>
                  <a:pt x="1726" y="1412"/>
                  <a:pt x="1707" y="1412"/>
                  <a:pt x="1691" y="1412"/>
                </a:cubicBezTo>
                <a:cubicBezTo>
                  <a:pt x="1675" y="1412"/>
                  <a:pt x="1659" y="1412"/>
                  <a:pt x="1643" y="1412"/>
                </a:cubicBezTo>
                <a:cubicBezTo>
                  <a:pt x="1425" y="1412"/>
                  <a:pt x="913" y="1412"/>
                  <a:pt x="671" y="1412"/>
                </a:cubicBezTo>
                <a:cubicBezTo>
                  <a:pt x="663" y="1412"/>
                  <a:pt x="657" y="1412"/>
                  <a:pt x="651" y="1412"/>
                </a:cubicBezTo>
                <a:cubicBezTo>
                  <a:pt x="627" y="1412"/>
                  <a:pt x="627" y="1412"/>
                  <a:pt x="627" y="1412"/>
                </a:cubicBezTo>
                <a:cubicBezTo>
                  <a:pt x="615" y="1412"/>
                  <a:pt x="579" y="1412"/>
                  <a:pt x="555" y="1412"/>
                </a:cubicBezTo>
                <a:cubicBezTo>
                  <a:pt x="401" y="1412"/>
                  <a:pt x="401" y="1412"/>
                  <a:pt x="401" y="1412"/>
                </a:cubicBezTo>
                <a:cubicBezTo>
                  <a:pt x="178" y="1408"/>
                  <a:pt x="0" y="1230"/>
                  <a:pt x="0" y="1013"/>
                </a:cubicBezTo>
                <a:cubicBezTo>
                  <a:pt x="0" y="812"/>
                  <a:pt x="151" y="647"/>
                  <a:pt x="345" y="61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p:cNvGrpSpPr/>
          <p:nvPr/>
        </p:nvGrpSpPr>
        <p:grpSpPr>
          <a:xfrm>
            <a:off x="9746094" y="3192991"/>
            <a:ext cx="1043826" cy="1131833"/>
            <a:chOff x="16918515" y="-3457761"/>
            <a:chExt cx="2089150" cy="2787650"/>
          </a:xfrm>
          <a:solidFill>
            <a:schemeClr val="bg1"/>
          </a:solidFill>
        </p:grpSpPr>
        <p:sp>
          <p:nvSpPr>
            <p:cNvPr id="20"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sp>
          <p:nvSpPr>
            <p:cNvPr id="24"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grpSp>
    </p:spTree>
    <p:extLst>
      <p:ext uri="{BB962C8B-B14F-4D97-AF65-F5344CB8AC3E}">
        <p14:creationId xmlns:p14="http://schemas.microsoft.com/office/powerpoint/2010/main" val="3906525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883" y="4763218"/>
            <a:ext cx="12434711" cy="198091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883" y="1723588"/>
            <a:ext cx="12434711" cy="33443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8714232" y="5239431"/>
            <a:ext cx="3150108" cy="984885"/>
          </a:xfrm>
          <a:prstGeom prst="rect">
            <a:avLst/>
          </a:prstGeom>
        </p:spPr>
        <p:txBody>
          <a:bodyPr wrap="square" lIns="0" tIns="0" rIns="0" bIns="0">
            <a:spAutoFit/>
          </a:bodyPr>
          <a:lstStyle/>
          <a:p>
            <a:r>
              <a:rPr lang="en-US" sz="2400" dirty="0">
                <a:solidFill>
                  <a:srgbClr val="0078D7"/>
                </a:solidFill>
                <a:latin typeface="Segoe UI Semibold" panose="020B0702040204020203" pitchFamily="34" charset="0"/>
                <a:cs typeface="Segoe UI Semibold" panose="020B0702040204020203" pitchFamily="34" charset="0"/>
              </a:rPr>
              <a:t>Matthew Roberts</a:t>
            </a:r>
            <a:br>
              <a:rPr lang="en-US" sz="2400" dirty="0">
                <a:solidFill>
                  <a:srgbClr val="333333"/>
                </a:solidFill>
                <a:latin typeface="SegoeUI"/>
              </a:rPr>
            </a:br>
            <a:r>
              <a:rPr lang="en-US" sz="2000" dirty="0">
                <a:solidFill>
                  <a:srgbClr val="333333"/>
                </a:solidFill>
                <a:latin typeface="SegoeUI"/>
              </a:rPr>
              <a:t>Principle Software Engineer</a:t>
            </a:r>
          </a:p>
          <a:p>
            <a:r>
              <a:rPr lang="en-US" sz="2000" dirty="0">
                <a:solidFill>
                  <a:srgbClr val="333333"/>
                </a:solidFill>
                <a:latin typeface="SegoeUI"/>
              </a:rPr>
              <a:t>Tyco International</a:t>
            </a:r>
            <a:endParaRPr lang="en-US" sz="2400" dirty="0">
              <a:solidFill>
                <a:srgbClr val="333333"/>
              </a:solidFill>
              <a:latin typeface="SegoeUI"/>
            </a:endParaRPr>
          </a:p>
        </p:txBody>
      </p:sp>
      <p:sp>
        <p:nvSpPr>
          <p:cNvPr id="5" name="Rectangle 4"/>
          <p:cNvSpPr/>
          <p:nvPr/>
        </p:nvSpPr>
        <p:spPr>
          <a:xfrm>
            <a:off x="1037372" y="2037567"/>
            <a:ext cx="11123623" cy="2835923"/>
          </a:xfrm>
          <a:prstGeom prst="rect">
            <a:avLst/>
          </a:prstGeom>
        </p:spPr>
        <p:txBody>
          <a:bodyPr wrap="square" lIns="146283" tIns="0" rIns="146283" bIns="0">
            <a:spAutoFit/>
          </a:bodyPr>
          <a:lstStyle/>
          <a:p>
            <a:r>
              <a:rPr lang="en-US" sz="3599" dirty="0">
                <a:solidFill>
                  <a:srgbClr val="FFFFFF"/>
                </a:solidFill>
                <a:latin typeface="+mj-lt"/>
              </a:rPr>
              <a:t>By containerizing legacy applications using Windows Server containers, we gain better consistency and control between developers, testers, and deployment teams—a full DevOps environment—without changing the application</a:t>
            </a:r>
            <a:r>
              <a:rPr lang="en-US" sz="3672" dirty="0">
                <a:solidFill>
                  <a:schemeClr val="bg1"/>
                </a:solidFill>
              </a:rPr>
              <a:t>.</a:t>
            </a:r>
          </a:p>
        </p:txBody>
      </p:sp>
      <p:sp>
        <p:nvSpPr>
          <p:cNvPr id="8" name="Rectangle 7"/>
          <p:cNvSpPr/>
          <p:nvPr/>
        </p:nvSpPr>
        <p:spPr>
          <a:xfrm>
            <a:off x="351670" y="1562274"/>
            <a:ext cx="627807" cy="1506410"/>
          </a:xfrm>
          <a:prstGeom prst="rect">
            <a:avLst/>
          </a:prstGeom>
        </p:spPr>
        <p:txBody>
          <a:bodyPr wrap="none" lIns="0" tIns="0" rIns="0" bIns="0">
            <a:spAutoFit/>
          </a:bodyPr>
          <a:lstStyle/>
          <a:p>
            <a:r>
              <a:rPr lang="en-US" sz="9598" dirty="0">
                <a:solidFill>
                  <a:srgbClr val="00BCF2"/>
                </a:solidFill>
                <a:latin typeface="Arial Black" panose="020B0A04020102020204" pitchFamily="34" charset="0"/>
              </a:rPr>
              <a:t>“</a:t>
            </a:r>
            <a:endParaRPr lang="en-US" sz="5999" dirty="0">
              <a:solidFill>
                <a:srgbClr val="00BCF2"/>
              </a:solidFill>
              <a:latin typeface="Arial Black" panose="020B0A04020102020204" pitchFamily="34" charset="0"/>
            </a:endParaRPr>
          </a:p>
        </p:txBody>
      </p:sp>
      <p:sp>
        <p:nvSpPr>
          <p:cNvPr id="9" name="Rectangle 8"/>
          <p:cNvSpPr/>
          <p:nvPr/>
        </p:nvSpPr>
        <p:spPr>
          <a:xfrm rot="10800000">
            <a:off x="4346860" y="3373011"/>
            <a:ext cx="627807" cy="1506410"/>
          </a:xfrm>
          <a:prstGeom prst="rect">
            <a:avLst/>
          </a:prstGeom>
        </p:spPr>
        <p:txBody>
          <a:bodyPr wrap="none" lIns="0" tIns="0" rIns="0" bIns="0">
            <a:spAutoFit/>
          </a:bodyPr>
          <a:lstStyle/>
          <a:p>
            <a:r>
              <a:rPr lang="en-US" sz="9598" dirty="0">
                <a:solidFill>
                  <a:srgbClr val="00BCF2"/>
                </a:solidFill>
                <a:latin typeface="Arial Black" panose="020B0A04020102020204" pitchFamily="34" charset="0"/>
              </a:rPr>
              <a:t>“</a:t>
            </a:r>
            <a:endParaRPr lang="en-US" sz="5999" dirty="0">
              <a:solidFill>
                <a:srgbClr val="00BCF2"/>
              </a:solidFill>
              <a:latin typeface="Arial Black" panose="020B0A04020102020204" pitchFamily="34" charset="0"/>
            </a:endParaRPr>
          </a:p>
        </p:txBody>
      </p:sp>
      <p:sp>
        <p:nvSpPr>
          <p:cNvPr id="12" name="Title 1"/>
          <p:cNvSpPr>
            <a:spLocks noGrp="1"/>
          </p:cNvSpPr>
          <p:nvPr>
            <p:ph type="title"/>
          </p:nvPr>
        </p:nvSpPr>
        <p:spPr>
          <a:xfrm>
            <a:off x="274639" y="295274"/>
            <a:ext cx="11889564" cy="917575"/>
          </a:xfrm>
        </p:spPr>
        <p:txBody>
          <a:bodyPr>
            <a:normAutofit fontScale="90000"/>
          </a:bodyPr>
          <a:lstStyle/>
          <a:p>
            <a:r>
              <a:rPr lang="en-US" sz="5800" dirty="0"/>
              <a:t>Windows Server Containers</a:t>
            </a:r>
            <a:br>
              <a:rPr lang="en-US" dirty="0"/>
            </a:br>
            <a:r>
              <a:rPr lang="en-US" sz="3199" dirty="0">
                <a:gradFill>
                  <a:gsLst>
                    <a:gs pos="7619">
                      <a:srgbClr val="00188F"/>
                    </a:gs>
                    <a:gs pos="35000">
                      <a:srgbClr val="00188F"/>
                    </a:gs>
                  </a:gsLst>
                  <a:lin ang="5400000" scaled="0"/>
                </a:gradFill>
              </a:rPr>
              <a:t>Reference Customer</a:t>
            </a:r>
            <a:endParaRPr lang="en-US" dirty="0">
              <a:gradFill>
                <a:gsLst>
                  <a:gs pos="7619">
                    <a:srgbClr val="00188F"/>
                  </a:gs>
                  <a:gs pos="35000">
                    <a:srgbClr val="00188F"/>
                  </a:gs>
                </a:gsLst>
                <a:lin ang="5400000" scaled="0"/>
              </a:gradFill>
            </a:endParaRPr>
          </a:p>
        </p:txBody>
      </p:sp>
    </p:spTree>
    <p:extLst>
      <p:ext uri="{BB962C8B-B14F-4D97-AF65-F5344CB8AC3E}">
        <p14:creationId xmlns:p14="http://schemas.microsoft.com/office/powerpoint/2010/main" val="1074104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800" dirty="0"/>
              <a:t>Container technology comparison</a:t>
            </a:r>
            <a:br>
              <a:rPr lang="en-US" dirty="0"/>
            </a:br>
            <a:r>
              <a:rPr lang="en-US" sz="3199" dirty="0">
                <a:gradFill>
                  <a:gsLst>
                    <a:gs pos="7619">
                      <a:srgbClr val="00188F"/>
                    </a:gs>
                    <a:gs pos="35000">
                      <a:srgbClr val="00188F"/>
                    </a:gs>
                  </a:gsLst>
                  <a:lin ang="5400000" scaled="0"/>
                </a:gradFill>
              </a:rPr>
              <a:t>Comparing containers and virtual machines</a:t>
            </a:r>
            <a:endParaRPr lang="en-US" dirty="0">
              <a:gradFill>
                <a:gsLst>
                  <a:gs pos="7619">
                    <a:srgbClr val="00188F"/>
                  </a:gs>
                  <a:gs pos="35000">
                    <a:srgbClr val="00188F"/>
                  </a:gs>
                </a:gsLst>
                <a:lin ang="5400000" scaled="0"/>
              </a:gradFill>
            </a:endParaRPr>
          </a:p>
        </p:txBody>
      </p:sp>
      <p:graphicFrame>
        <p:nvGraphicFramePr>
          <p:cNvPr id="3" name="Table 3"/>
          <p:cNvGraphicFramePr>
            <a:graphicFrameLocks noGrp="1"/>
          </p:cNvGraphicFramePr>
          <p:nvPr>
            <p:extLst>
              <p:ext uri="{D42A27DB-BD31-4B8C-83A1-F6EECF244321}">
                <p14:modId xmlns:p14="http://schemas.microsoft.com/office/powerpoint/2010/main" val="47698519"/>
              </p:ext>
            </p:extLst>
          </p:nvPr>
        </p:nvGraphicFramePr>
        <p:xfrm>
          <a:off x="441900" y="1825522"/>
          <a:ext cx="11538981" cy="2813537"/>
        </p:xfrm>
        <a:graphic>
          <a:graphicData uri="http://schemas.openxmlformats.org/drawingml/2006/table">
            <a:tbl>
              <a:tblPr firstRow="1" firstCol="1" bandRow="1">
                <a:tableStyleId>{5C22544A-7EE6-4342-B048-85BDC9FD1C3A}</a:tableStyleId>
              </a:tblPr>
              <a:tblGrid>
                <a:gridCol w="2909388">
                  <a:extLst>
                    <a:ext uri="{9D8B030D-6E8A-4147-A177-3AD203B41FA5}">
                      <a16:colId xmlns:a16="http://schemas.microsoft.com/office/drawing/2014/main" val="2026939398"/>
                    </a:ext>
                  </a:extLst>
                </a:gridCol>
                <a:gridCol w="2876531">
                  <a:extLst>
                    <a:ext uri="{9D8B030D-6E8A-4147-A177-3AD203B41FA5}">
                      <a16:colId xmlns:a16="http://schemas.microsoft.com/office/drawing/2014/main" val="652820902"/>
                    </a:ext>
                  </a:extLst>
                </a:gridCol>
                <a:gridCol w="2876531">
                  <a:extLst>
                    <a:ext uri="{9D8B030D-6E8A-4147-A177-3AD203B41FA5}">
                      <a16:colId xmlns:a16="http://schemas.microsoft.com/office/drawing/2014/main" val="3230063271"/>
                    </a:ext>
                  </a:extLst>
                </a:gridCol>
                <a:gridCol w="2876531">
                  <a:extLst>
                    <a:ext uri="{9D8B030D-6E8A-4147-A177-3AD203B41FA5}">
                      <a16:colId xmlns:a16="http://schemas.microsoft.com/office/drawing/2014/main" val="3335434243"/>
                    </a:ext>
                  </a:extLst>
                </a:gridCol>
              </a:tblGrid>
              <a:tr h="588815">
                <a:tc>
                  <a:txBody>
                    <a:bodyPr/>
                    <a:lstStyle/>
                    <a:p>
                      <a:endParaRPr lang="en-US" sz="1600" dirty="0"/>
                    </a:p>
                  </a:txBody>
                  <a:tcPr marL="91427" marR="91427" marT="45713" marB="45713">
                    <a:solidFill>
                      <a:schemeClr val="bg1">
                        <a:lumMod val="95000"/>
                      </a:schemeClr>
                    </a:solidFill>
                  </a:tcPr>
                </a:tc>
                <a:tc>
                  <a:txBody>
                    <a:bodyPr/>
                    <a:lstStyle/>
                    <a:p>
                      <a:r>
                        <a:rPr lang="en-US" sz="1600" dirty="0">
                          <a:gradFill>
                            <a:gsLst>
                              <a:gs pos="0">
                                <a:srgbClr val="FFFFFF"/>
                              </a:gs>
                              <a:gs pos="100000">
                                <a:srgbClr val="FFFFFF"/>
                              </a:gs>
                            </a:gsLst>
                            <a:lin ang="5400000" scaled="0"/>
                          </a:gradFill>
                        </a:rPr>
                        <a:t>Windows</a:t>
                      </a:r>
                      <a:r>
                        <a:rPr lang="en-US" sz="1600" baseline="0" dirty="0">
                          <a:gradFill>
                            <a:gsLst>
                              <a:gs pos="0">
                                <a:srgbClr val="FFFFFF"/>
                              </a:gs>
                              <a:gs pos="100000">
                                <a:srgbClr val="FFFFFF"/>
                              </a:gs>
                            </a:gsLst>
                            <a:lin ang="5400000" scaled="0"/>
                          </a:gradFill>
                        </a:rPr>
                        <a:t> Server</a:t>
                      </a:r>
                      <a:br>
                        <a:rPr lang="en-US" sz="1600" baseline="0" dirty="0">
                          <a:gradFill>
                            <a:gsLst>
                              <a:gs pos="0">
                                <a:srgbClr val="FFFFFF"/>
                              </a:gs>
                              <a:gs pos="100000">
                                <a:srgbClr val="FFFFFF"/>
                              </a:gs>
                            </a:gsLst>
                            <a:lin ang="5400000" scaled="0"/>
                          </a:gradFill>
                        </a:rPr>
                      </a:br>
                      <a:r>
                        <a:rPr lang="en-US" sz="1600" baseline="0" dirty="0">
                          <a:gradFill>
                            <a:gsLst>
                              <a:gs pos="0">
                                <a:srgbClr val="FFFFFF"/>
                              </a:gs>
                              <a:gs pos="100000">
                                <a:srgbClr val="FFFFFF"/>
                              </a:gs>
                            </a:gsLst>
                            <a:lin ang="5400000" scaled="0"/>
                          </a:gradFill>
                        </a:rPr>
                        <a:t>containers</a:t>
                      </a:r>
                      <a:endParaRPr lang="en-US" sz="1600" dirty="0">
                        <a:gradFill>
                          <a:gsLst>
                            <a:gs pos="0">
                              <a:srgbClr val="FFFFFF"/>
                            </a:gs>
                            <a:gs pos="100000">
                              <a:srgbClr val="FFFFFF"/>
                            </a:gs>
                          </a:gsLst>
                          <a:lin ang="5400000" scaled="0"/>
                        </a:gradFill>
                      </a:endParaRPr>
                    </a:p>
                  </a:txBody>
                  <a:tcPr marL="91427" marR="91427" marT="45713" marB="45713">
                    <a:solidFill>
                      <a:srgbClr val="002060"/>
                    </a:solidFill>
                  </a:tcPr>
                </a:tc>
                <a:tc>
                  <a:txBody>
                    <a:bodyPr/>
                    <a:lstStyle/>
                    <a:p>
                      <a:r>
                        <a:rPr lang="en-US" sz="1600" dirty="0">
                          <a:gradFill>
                            <a:gsLst>
                              <a:gs pos="0">
                                <a:srgbClr val="FFFFFF"/>
                              </a:gs>
                              <a:gs pos="100000">
                                <a:srgbClr val="FFFFFF"/>
                              </a:gs>
                            </a:gsLst>
                            <a:lin ang="5400000" scaled="0"/>
                          </a:gradFill>
                        </a:rPr>
                        <a:t>Linux</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containers</a:t>
                      </a:r>
                    </a:p>
                  </a:txBody>
                  <a:tcPr marL="91427" marR="91427" marT="45713" marB="45713">
                    <a:solidFill>
                      <a:srgbClr val="0072C6"/>
                    </a:solidFill>
                  </a:tcPr>
                </a:tc>
                <a:tc>
                  <a:txBody>
                    <a:bodyPr/>
                    <a:lstStyle/>
                    <a:p>
                      <a:r>
                        <a:rPr lang="en-US" sz="1600" dirty="0">
                          <a:gradFill>
                            <a:gsLst>
                              <a:gs pos="0">
                                <a:srgbClr val="FFFFFF"/>
                              </a:gs>
                              <a:gs pos="100000">
                                <a:srgbClr val="FFFFFF"/>
                              </a:gs>
                            </a:gsLst>
                            <a:lin ang="5400000" scaled="0"/>
                          </a:gradFill>
                        </a:rPr>
                        <a:t>Virtual</a:t>
                      </a:r>
                      <a:br>
                        <a:rPr lang="en-US" sz="1600">
                          <a:gradFill>
                            <a:gsLst>
                              <a:gs pos="0">
                                <a:srgbClr val="FFFFFF"/>
                              </a:gs>
                              <a:gs pos="100000">
                                <a:srgbClr val="FFFFFF"/>
                              </a:gs>
                            </a:gsLst>
                            <a:lin ang="5400000" scaled="0"/>
                          </a:gradFill>
                        </a:rPr>
                      </a:br>
                      <a:r>
                        <a:rPr lang="en-US" sz="1600">
                          <a:gradFill>
                            <a:gsLst>
                              <a:gs pos="0">
                                <a:srgbClr val="FFFFFF"/>
                              </a:gs>
                              <a:gs pos="100000">
                                <a:srgbClr val="FFFFFF"/>
                              </a:gs>
                            </a:gsLst>
                            <a:lin ang="5400000" scaled="0"/>
                          </a:gradFill>
                        </a:rPr>
                        <a:t>machines</a:t>
                      </a:r>
                      <a:endParaRPr lang="en-US" sz="1600" dirty="0">
                        <a:gradFill>
                          <a:gsLst>
                            <a:gs pos="0">
                              <a:srgbClr val="FFFFFF"/>
                            </a:gs>
                            <a:gs pos="100000">
                              <a:srgbClr val="FFFFFF"/>
                            </a:gs>
                          </a:gsLst>
                          <a:lin ang="5400000" scaled="0"/>
                        </a:gradFill>
                      </a:endParaRPr>
                    </a:p>
                  </a:txBody>
                  <a:tcPr marL="91427" marR="91427" marT="45713" marB="45713">
                    <a:solidFill>
                      <a:srgbClr val="00BCF2"/>
                    </a:solidFill>
                  </a:tcPr>
                </a:tc>
                <a:extLst>
                  <a:ext uri="{0D108BD9-81ED-4DB2-BD59-A6C34878D82A}">
                    <a16:rowId xmlns:a16="http://schemas.microsoft.com/office/drawing/2014/main" val="2553202153"/>
                  </a:ext>
                </a:extLst>
              </a:tr>
              <a:tr h="370787">
                <a:tc>
                  <a:txBody>
                    <a:bodyPr/>
                    <a:lstStyle/>
                    <a:p>
                      <a:r>
                        <a:rPr lang="en-US" sz="1600" dirty="0">
                          <a:gradFill>
                            <a:gsLst>
                              <a:gs pos="0">
                                <a:srgbClr val="FFFFFF"/>
                              </a:gs>
                              <a:gs pos="100000">
                                <a:srgbClr val="FFFFFF"/>
                              </a:gs>
                            </a:gsLst>
                            <a:lin ang="5400000" scaled="0"/>
                          </a:gradFill>
                        </a:rPr>
                        <a:t>Base image</a:t>
                      </a:r>
                    </a:p>
                  </a:txBody>
                  <a:tcPr marL="91427" marR="91427" marT="45713" marB="45713" anchor="ctr">
                    <a:solidFill>
                      <a:schemeClr val="tx1"/>
                    </a:solidFill>
                  </a:tcPr>
                </a:tc>
                <a:tc>
                  <a:txBody>
                    <a:bodyPr/>
                    <a:lstStyle/>
                    <a:p>
                      <a:r>
                        <a:rPr lang="en-US" sz="1600" b="1" dirty="0">
                          <a:gradFill>
                            <a:gsLst>
                              <a:gs pos="0">
                                <a:schemeClr val="tx1"/>
                              </a:gs>
                              <a:gs pos="100000">
                                <a:schemeClr val="tx1"/>
                              </a:gs>
                            </a:gsLst>
                            <a:lin ang="5400000" scaled="0"/>
                          </a:gradFill>
                        </a:rPr>
                        <a:t>Same as host</a:t>
                      </a:r>
                    </a:p>
                  </a:txBody>
                  <a:tcPr marL="91427" marR="91427" marT="45713" marB="45713" anchor="ctr">
                    <a:solidFill>
                      <a:schemeClr val="bg1">
                        <a:lumMod val="85000"/>
                      </a:schemeClr>
                    </a:solidFill>
                  </a:tcPr>
                </a:tc>
                <a:tc>
                  <a:txBody>
                    <a:bodyPr/>
                    <a:lstStyle/>
                    <a:p>
                      <a:r>
                        <a:rPr lang="en-US" sz="1600" dirty="0">
                          <a:gradFill>
                            <a:gsLst>
                              <a:gs pos="0">
                                <a:schemeClr val="tx1"/>
                              </a:gs>
                              <a:gs pos="100000">
                                <a:schemeClr val="tx1"/>
                              </a:gs>
                            </a:gsLst>
                            <a:lin ang="5400000" scaled="0"/>
                          </a:gradFill>
                        </a:rPr>
                        <a:t>Same as host</a:t>
                      </a:r>
                    </a:p>
                  </a:txBody>
                  <a:tcPr marL="91427" marR="91427" marT="45713" marB="45713" anchor="ctr">
                    <a:solidFill>
                      <a:schemeClr val="bg1">
                        <a:lumMod val="85000"/>
                      </a:schemeClr>
                    </a:solidFill>
                  </a:tcPr>
                </a:tc>
                <a:tc>
                  <a:txBody>
                    <a:bodyPr/>
                    <a:lstStyle/>
                    <a:p>
                      <a:r>
                        <a:rPr lang="en-US" sz="1600" dirty="0">
                          <a:gradFill>
                            <a:gsLst>
                              <a:gs pos="0">
                                <a:schemeClr val="tx1"/>
                              </a:gs>
                              <a:gs pos="100000">
                                <a:schemeClr val="tx1"/>
                              </a:gs>
                            </a:gsLst>
                            <a:lin ang="5400000" scaled="0"/>
                          </a:gradFill>
                        </a:rPr>
                        <a:t>Any Windows/Linux</a:t>
                      </a:r>
                    </a:p>
                  </a:txBody>
                  <a:tcPr marL="91427" marR="91427" marT="45713" marB="45713" anchor="ctr">
                    <a:solidFill>
                      <a:schemeClr val="bg1">
                        <a:lumMod val="85000"/>
                      </a:schemeClr>
                    </a:solidFill>
                  </a:tcPr>
                </a:tc>
                <a:extLst>
                  <a:ext uri="{0D108BD9-81ED-4DB2-BD59-A6C34878D82A}">
                    <a16:rowId xmlns:a16="http://schemas.microsoft.com/office/drawing/2014/main" val="538716402"/>
                  </a:ext>
                </a:extLst>
              </a:tr>
              <a:tr h="370787">
                <a:tc>
                  <a:txBody>
                    <a:bodyPr/>
                    <a:lstStyle/>
                    <a:p>
                      <a:r>
                        <a:rPr lang="en-US" sz="1600" dirty="0">
                          <a:gradFill>
                            <a:gsLst>
                              <a:gs pos="0">
                                <a:srgbClr val="FFFFFF"/>
                              </a:gs>
                              <a:gs pos="100000">
                                <a:srgbClr val="FFFFFF"/>
                              </a:gs>
                            </a:gsLst>
                            <a:lin ang="5400000" scaled="0"/>
                          </a:gradFill>
                        </a:rPr>
                        <a:t>Multi-tenant security</a:t>
                      </a:r>
                    </a:p>
                  </a:txBody>
                  <a:tcPr marL="91427" marR="91427" marT="45713" marB="45713" anchor="ctr">
                    <a:solidFill>
                      <a:schemeClr val="tx1"/>
                    </a:solidFill>
                  </a:tcPr>
                </a:tc>
                <a:tc>
                  <a:txBody>
                    <a:bodyPr/>
                    <a:lstStyle/>
                    <a:p>
                      <a:r>
                        <a:rPr lang="en-US" sz="1600" b="1" dirty="0">
                          <a:gradFill>
                            <a:gsLst>
                              <a:gs pos="0">
                                <a:schemeClr val="tx1"/>
                              </a:gs>
                              <a:gs pos="100000">
                                <a:schemeClr val="tx1"/>
                              </a:gs>
                            </a:gsLst>
                            <a:lin ang="5400000" scaled="0"/>
                          </a:gradFill>
                        </a:rPr>
                        <a:t>Yes</a:t>
                      </a:r>
                    </a:p>
                  </a:txBody>
                  <a:tcPr marL="91427" marR="91427" marT="45713" marB="45713" anchor="ctr">
                    <a:solidFill>
                      <a:schemeClr val="bg1">
                        <a:lumMod val="95000"/>
                      </a:schemeClr>
                    </a:solidFill>
                  </a:tcPr>
                </a:tc>
                <a:tc>
                  <a:txBody>
                    <a:bodyPr/>
                    <a:lstStyle/>
                    <a:p>
                      <a:r>
                        <a:rPr lang="en-US" sz="1600" dirty="0">
                          <a:gradFill>
                            <a:gsLst>
                              <a:gs pos="0">
                                <a:schemeClr val="tx1"/>
                              </a:gs>
                              <a:gs pos="100000">
                                <a:schemeClr val="tx1"/>
                              </a:gs>
                            </a:gsLst>
                            <a:lin ang="5400000" scaled="0"/>
                          </a:gradFill>
                        </a:rPr>
                        <a:t>No</a:t>
                      </a:r>
                    </a:p>
                  </a:txBody>
                  <a:tcPr marL="91427" marR="91427" marT="45713" marB="45713" anchor="ctr">
                    <a:solidFill>
                      <a:schemeClr val="bg1">
                        <a:lumMod val="95000"/>
                      </a:schemeClr>
                    </a:solidFill>
                  </a:tcPr>
                </a:tc>
                <a:tc>
                  <a:txBody>
                    <a:bodyPr/>
                    <a:lstStyle/>
                    <a:p>
                      <a:r>
                        <a:rPr lang="en-US" sz="1600" dirty="0">
                          <a:gradFill>
                            <a:gsLst>
                              <a:gs pos="0">
                                <a:schemeClr val="tx1"/>
                              </a:gs>
                              <a:gs pos="100000">
                                <a:schemeClr val="tx1"/>
                              </a:gs>
                            </a:gsLst>
                            <a:lin ang="5400000" scaled="0"/>
                          </a:gradFill>
                        </a:rPr>
                        <a:t>Yes</a:t>
                      </a:r>
                    </a:p>
                  </a:txBody>
                  <a:tcPr marL="91427" marR="91427" marT="45713" marB="45713" anchor="ctr">
                    <a:solidFill>
                      <a:schemeClr val="bg1">
                        <a:lumMod val="95000"/>
                      </a:schemeClr>
                    </a:solidFill>
                  </a:tcPr>
                </a:tc>
                <a:extLst>
                  <a:ext uri="{0D108BD9-81ED-4DB2-BD59-A6C34878D82A}">
                    <a16:rowId xmlns:a16="http://schemas.microsoft.com/office/drawing/2014/main" val="2513299888"/>
                  </a:ext>
                </a:extLst>
              </a:tr>
              <a:tr h="370787">
                <a:tc>
                  <a:txBody>
                    <a:bodyPr/>
                    <a:lstStyle/>
                    <a:p>
                      <a:r>
                        <a:rPr lang="en-US" sz="1600" dirty="0">
                          <a:gradFill>
                            <a:gsLst>
                              <a:gs pos="0">
                                <a:srgbClr val="FFFFFF"/>
                              </a:gs>
                              <a:gs pos="100000">
                                <a:srgbClr val="FFFFFF"/>
                              </a:gs>
                            </a:gsLst>
                            <a:lin ang="5400000" scaled="0"/>
                          </a:gradFill>
                        </a:rPr>
                        <a:t>Resource managed</a:t>
                      </a:r>
                    </a:p>
                  </a:txBody>
                  <a:tcPr marL="91427" marR="91427" marT="45713" marB="45713" anchor="ctr">
                    <a:solidFill>
                      <a:schemeClr val="tx1"/>
                    </a:solidFill>
                  </a:tcPr>
                </a:tc>
                <a:tc>
                  <a:txBody>
                    <a:bodyPr/>
                    <a:lstStyle/>
                    <a:p>
                      <a:r>
                        <a:rPr lang="en-US" sz="1600" b="1" dirty="0">
                          <a:gradFill>
                            <a:gsLst>
                              <a:gs pos="0">
                                <a:schemeClr val="tx1"/>
                              </a:gs>
                              <a:gs pos="100000">
                                <a:schemeClr val="tx1"/>
                              </a:gs>
                            </a:gsLst>
                            <a:lin ang="5400000" scaled="0"/>
                          </a:gradFill>
                        </a:rPr>
                        <a:t>Yes</a:t>
                      </a:r>
                    </a:p>
                  </a:txBody>
                  <a:tcPr marL="91427" marR="91427" marT="45713" marB="45713" anchor="ctr">
                    <a:solidFill>
                      <a:schemeClr val="bg1">
                        <a:lumMod val="85000"/>
                      </a:schemeClr>
                    </a:solidFill>
                  </a:tcPr>
                </a:tc>
                <a:tc>
                  <a:txBody>
                    <a:bodyPr/>
                    <a:lstStyle/>
                    <a:p>
                      <a:r>
                        <a:rPr lang="en-US" sz="1600" dirty="0">
                          <a:gradFill>
                            <a:gsLst>
                              <a:gs pos="0">
                                <a:schemeClr val="tx1"/>
                              </a:gs>
                              <a:gs pos="100000">
                                <a:schemeClr val="tx1"/>
                              </a:gs>
                            </a:gsLst>
                            <a:lin ang="5400000" scaled="0"/>
                          </a:gradFill>
                        </a:rPr>
                        <a:t>Yes</a:t>
                      </a:r>
                    </a:p>
                  </a:txBody>
                  <a:tcPr marL="91427" marR="91427" marT="45713" marB="45713" anchor="ctr">
                    <a:solidFill>
                      <a:schemeClr val="bg1">
                        <a:lumMod val="85000"/>
                      </a:schemeClr>
                    </a:solidFill>
                  </a:tcPr>
                </a:tc>
                <a:tc>
                  <a:txBody>
                    <a:bodyPr/>
                    <a:lstStyle/>
                    <a:p>
                      <a:r>
                        <a:rPr lang="en-US" sz="1600" dirty="0">
                          <a:gradFill>
                            <a:gsLst>
                              <a:gs pos="0">
                                <a:schemeClr val="tx1"/>
                              </a:gs>
                              <a:gs pos="100000">
                                <a:schemeClr val="tx1"/>
                              </a:gs>
                            </a:gsLst>
                            <a:lin ang="5400000" scaled="0"/>
                          </a:gradFill>
                        </a:rPr>
                        <a:t>Yes</a:t>
                      </a:r>
                    </a:p>
                  </a:txBody>
                  <a:tcPr marL="91427" marR="91427" marT="45713" marB="45713" anchor="ctr">
                    <a:solidFill>
                      <a:schemeClr val="bg1">
                        <a:lumMod val="85000"/>
                      </a:schemeClr>
                    </a:solidFill>
                  </a:tcPr>
                </a:tc>
                <a:extLst>
                  <a:ext uri="{0D108BD9-81ED-4DB2-BD59-A6C34878D82A}">
                    <a16:rowId xmlns:a16="http://schemas.microsoft.com/office/drawing/2014/main" val="1118990045"/>
                  </a:ext>
                </a:extLst>
              </a:tr>
              <a:tr h="370787">
                <a:tc>
                  <a:txBody>
                    <a:bodyPr/>
                    <a:lstStyle/>
                    <a:p>
                      <a:r>
                        <a:rPr lang="en-US" sz="1600" dirty="0">
                          <a:gradFill>
                            <a:gsLst>
                              <a:gs pos="0">
                                <a:srgbClr val="FFFFFF"/>
                              </a:gs>
                              <a:gs pos="100000">
                                <a:srgbClr val="FFFFFF"/>
                              </a:gs>
                            </a:gsLst>
                            <a:lin ang="5400000" scaled="0"/>
                          </a:gradFill>
                        </a:rPr>
                        <a:t>Density</a:t>
                      </a:r>
                    </a:p>
                  </a:txBody>
                  <a:tcPr marL="91427" marR="91427" marT="45713" marB="45713" anchor="ctr">
                    <a:solidFill>
                      <a:schemeClr val="tx1"/>
                    </a:solidFill>
                  </a:tcPr>
                </a:tc>
                <a:tc>
                  <a:txBody>
                    <a:bodyPr/>
                    <a:lstStyle/>
                    <a:p>
                      <a:r>
                        <a:rPr lang="en-US" sz="1600" b="1" dirty="0">
                          <a:gradFill>
                            <a:gsLst>
                              <a:gs pos="0">
                                <a:schemeClr val="tx1"/>
                              </a:gs>
                              <a:gs pos="100000">
                                <a:schemeClr val="tx1"/>
                              </a:gs>
                            </a:gsLst>
                            <a:lin ang="5400000" scaled="0"/>
                          </a:gradFill>
                        </a:rPr>
                        <a:t>High</a:t>
                      </a:r>
                    </a:p>
                  </a:txBody>
                  <a:tcPr marL="91427" marR="91427" marT="45713" marB="45713" anchor="ctr">
                    <a:solidFill>
                      <a:schemeClr val="bg1">
                        <a:lumMod val="95000"/>
                      </a:schemeClr>
                    </a:solidFill>
                  </a:tcPr>
                </a:tc>
                <a:tc>
                  <a:txBody>
                    <a:bodyPr/>
                    <a:lstStyle/>
                    <a:p>
                      <a:r>
                        <a:rPr lang="en-US" sz="1600" dirty="0">
                          <a:gradFill>
                            <a:gsLst>
                              <a:gs pos="0">
                                <a:schemeClr val="tx1"/>
                              </a:gs>
                              <a:gs pos="100000">
                                <a:schemeClr val="tx1"/>
                              </a:gs>
                            </a:gsLst>
                            <a:lin ang="5400000" scaled="0"/>
                          </a:gradFill>
                        </a:rPr>
                        <a:t>Higher</a:t>
                      </a:r>
                    </a:p>
                  </a:txBody>
                  <a:tcPr marL="91427" marR="91427" marT="45713" marB="45713" anchor="ctr">
                    <a:solidFill>
                      <a:schemeClr val="bg1">
                        <a:lumMod val="95000"/>
                      </a:schemeClr>
                    </a:solidFill>
                  </a:tcPr>
                </a:tc>
                <a:tc>
                  <a:txBody>
                    <a:bodyPr/>
                    <a:lstStyle/>
                    <a:p>
                      <a:r>
                        <a:rPr lang="en-US" sz="1600" dirty="0">
                          <a:gradFill>
                            <a:gsLst>
                              <a:gs pos="0">
                                <a:schemeClr val="tx1"/>
                              </a:gs>
                              <a:gs pos="100000">
                                <a:schemeClr val="tx1"/>
                              </a:gs>
                            </a:gsLst>
                            <a:lin ang="5400000" scaled="0"/>
                          </a:gradFill>
                        </a:rPr>
                        <a:t>Lower</a:t>
                      </a:r>
                    </a:p>
                  </a:txBody>
                  <a:tcPr marL="91427" marR="91427" marT="45713" marB="45713" anchor="ctr">
                    <a:solidFill>
                      <a:schemeClr val="bg1">
                        <a:lumMod val="95000"/>
                      </a:schemeClr>
                    </a:solidFill>
                  </a:tcPr>
                </a:tc>
                <a:extLst>
                  <a:ext uri="{0D108BD9-81ED-4DB2-BD59-A6C34878D82A}">
                    <a16:rowId xmlns:a16="http://schemas.microsoft.com/office/drawing/2014/main" val="2544767154"/>
                  </a:ext>
                </a:extLst>
              </a:tr>
              <a:tr h="370787">
                <a:tc>
                  <a:txBody>
                    <a:bodyPr/>
                    <a:lstStyle/>
                    <a:p>
                      <a:r>
                        <a:rPr lang="en-US" sz="1600" dirty="0">
                          <a:gradFill>
                            <a:gsLst>
                              <a:gs pos="0">
                                <a:srgbClr val="FFFFFF"/>
                              </a:gs>
                              <a:gs pos="100000">
                                <a:srgbClr val="FFFFFF"/>
                              </a:gs>
                            </a:gsLst>
                            <a:lin ang="5400000" scaled="0"/>
                          </a:gradFill>
                        </a:rPr>
                        <a:t>Startup</a:t>
                      </a:r>
                      <a:r>
                        <a:rPr lang="en-US" sz="1600" baseline="0" dirty="0">
                          <a:gradFill>
                            <a:gsLst>
                              <a:gs pos="0">
                                <a:srgbClr val="FFFFFF"/>
                              </a:gs>
                              <a:gs pos="100000">
                                <a:srgbClr val="FFFFFF"/>
                              </a:gs>
                            </a:gsLst>
                            <a:lin ang="5400000" scaled="0"/>
                          </a:gradFill>
                        </a:rPr>
                        <a:t> time</a:t>
                      </a:r>
                      <a:endParaRPr lang="en-US" sz="1600" dirty="0">
                        <a:gradFill>
                          <a:gsLst>
                            <a:gs pos="0">
                              <a:srgbClr val="FFFFFF"/>
                            </a:gs>
                            <a:gs pos="100000">
                              <a:srgbClr val="FFFFFF"/>
                            </a:gs>
                          </a:gsLst>
                          <a:lin ang="5400000" scaled="0"/>
                        </a:gradFill>
                      </a:endParaRPr>
                    </a:p>
                  </a:txBody>
                  <a:tcPr marL="91427" marR="91427" marT="45713" marB="45713" anchor="ctr">
                    <a:solidFill>
                      <a:schemeClr val="tx1"/>
                    </a:solidFill>
                  </a:tcPr>
                </a:tc>
                <a:tc>
                  <a:txBody>
                    <a:bodyPr/>
                    <a:lstStyle/>
                    <a:p>
                      <a:r>
                        <a:rPr lang="en-US" sz="1600" b="1" dirty="0">
                          <a:gradFill>
                            <a:gsLst>
                              <a:gs pos="0">
                                <a:schemeClr val="tx1"/>
                              </a:gs>
                              <a:gs pos="100000">
                                <a:schemeClr val="tx1"/>
                              </a:gs>
                            </a:gsLst>
                            <a:lin ang="5400000" scaled="0"/>
                          </a:gradFill>
                        </a:rPr>
                        <a:t>Short</a:t>
                      </a:r>
                    </a:p>
                  </a:txBody>
                  <a:tcPr marL="91427" marR="91427" marT="45713" marB="45713" anchor="ctr">
                    <a:solidFill>
                      <a:schemeClr val="bg1">
                        <a:lumMod val="85000"/>
                      </a:schemeClr>
                    </a:solidFill>
                  </a:tcPr>
                </a:tc>
                <a:tc>
                  <a:txBody>
                    <a:bodyPr/>
                    <a:lstStyle/>
                    <a:p>
                      <a:r>
                        <a:rPr lang="en-US" sz="1600" dirty="0">
                          <a:gradFill>
                            <a:gsLst>
                              <a:gs pos="0">
                                <a:schemeClr val="tx1"/>
                              </a:gs>
                              <a:gs pos="100000">
                                <a:schemeClr val="tx1"/>
                              </a:gs>
                            </a:gsLst>
                            <a:lin ang="5400000" scaled="0"/>
                          </a:gradFill>
                        </a:rPr>
                        <a:t>Shorter</a:t>
                      </a:r>
                    </a:p>
                  </a:txBody>
                  <a:tcPr marL="91427" marR="91427" marT="45713" marB="45713" anchor="ctr">
                    <a:solidFill>
                      <a:schemeClr val="bg1">
                        <a:lumMod val="85000"/>
                      </a:schemeClr>
                    </a:solidFill>
                  </a:tcPr>
                </a:tc>
                <a:tc>
                  <a:txBody>
                    <a:bodyPr/>
                    <a:lstStyle/>
                    <a:p>
                      <a:r>
                        <a:rPr lang="en-US" sz="1600" dirty="0">
                          <a:gradFill>
                            <a:gsLst>
                              <a:gs pos="0">
                                <a:schemeClr val="tx1"/>
                              </a:gs>
                              <a:gs pos="100000">
                                <a:schemeClr val="tx1"/>
                              </a:gs>
                            </a:gsLst>
                            <a:lin ang="5400000" scaled="0"/>
                          </a:gradFill>
                        </a:rPr>
                        <a:t>Longer</a:t>
                      </a:r>
                    </a:p>
                  </a:txBody>
                  <a:tcPr marL="91427" marR="91427" marT="45713" marB="45713" anchor="ctr">
                    <a:solidFill>
                      <a:schemeClr val="bg1">
                        <a:lumMod val="85000"/>
                      </a:schemeClr>
                    </a:solidFill>
                  </a:tcPr>
                </a:tc>
                <a:extLst>
                  <a:ext uri="{0D108BD9-81ED-4DB2-BD59-A6C34878D82A}">
                    <a16:rowId xmlns:a16="http://schemas.microsoft.com/office/drawing/2014/main" val="3385213523"/>
                  </a:ext>
                </a:extLst>
              </a:tr>
              <a:tr h="370787">
                <a:tc>
                  <a:txBody>
                    <a:bodyPr/>
                    <a:lstStyle/>
                    <a:p>
                      <a:r>
                        <a:rPr lang="en-US" sz="1600" dirty="0">
                          <a:gradFill>
                            <a:gsLst>
                              <a:gs pos="0">
                                <a:srgbClr val="FFFFFF"/>
                              </a:gs>
                              <a:gs pos="100000">
                                <a:srgbClr val="FFFFFF"/>
                              </a:gs>
                            </a:gsLst>
                            <a:lin ang="5400000" scaled="0"/>
                          </a:gradFill>
                        </a:rPr>
                        <a:t>Disk footprint</a:t>
                      </a:r>
                    </a:p>
                  </a:txBody>
                  <a:tcPr marL="91427" marR="91427" marT="45713" marB="45713" anchor="ctr">
                    <a:solidFill>
                      <a:schemeClr val="tx1"/>
                    </a:solidFill>
                  </a:tcPr>
                </a:tc>
                <a:tc>
                  <a:txBody>
                    <a:bodyPr/>
                    <a:lstStyle/>
                    <a:p>
                      <a:r>
                        <a:rPr lang="en-US" sz="1600" b="1" dirty="0">
                          <a:gradFill>
                            <a:gsLst>
                              <a:gs pos="0">
                                <a:schemeClr val="tx1"/>
                              </a:gs>
                              <a:gs pos="100000">
                                <a:schemeClr val="tx1"/>
                              </a:gs>
                            </a:gsLst>
                            <a:lin ang="5400000" scaled="0"/>
                          </a:gradFill>
                        </a:rPr>
                        <a:t>Small</a:t>
                      </a:r>
                    </a:p>
                  </a:txBody>
                  <a:tcPr marL="91427" marR="91427" marT="45713" marB="45713" anchor="ctr">
                    <a:solidFill>
                      <a:schemeClr val="bg1">
                        <a:lumMod val="95000"/>
                      </a:schemeClr>
                    </a:solidFill>
                  </a:tcPr>
                </a:tc>
                <a:tc>
                  <a:txBody>
                    <a:bodyPr/>
                    <a:lstStyle/>
                    <a:p>
                      <a:r>
                        <a:rPr lang="en-US" sz="1600" dirty="0">
                          <a:gradFill>
                            <a:gsLst>
                              <a:gs pos="0">
                                <a:schemeClr val="tx1"/>
                              </a:gs>
                              <a:gs pos="100000">
                                <a:schemeClr val="tx1"/>
                              </a:gs>
                            </a:gsLst>
                            <a:lin ang="5400000" scaled="0"/>
                          </a:gradFill>
                        </a:rPr>
                        <a:t>Smaller</a:t>
                      </a:r>
                    </a:p>
                  </a:txBody>
                  <a:tcPr marL="91427" marR="91427" marT="45713" marB="45713" anchor="ctr">
                    <a:solidFill>
                      <a:schemeClr val="bg1">
                        <a:lumMod val="95000"/>
                      </a:schemeClr>
                    </a:solidFill>
                  </a:tcPr>
                </a:tc>
                <a:tc>
                  <a:txBody>
                    <a:bodyPr/>
                    <a:lstStyle/>
                    <a:p>
                      <a:r>
                        <a:rPr lang="en-US" sz="1600" dirty="0">
                          <a:gradFill>
                            <a:gsLst>
                              <a:gs pos="0">
                                <a:schemeClr val="tx1"/>
                              </a:gs>
                              <a:gs pos="100000">
                                <a:schemeClr val="tx1"/>
                              </a:gs>
                            </a:gsLst>
                            <a:lin ang="5400000" scaled="0"/>
                          </a:gradFill>
                        </a:rPr>
                        <a:t>Larger</a:t>
                      </a:r>
                    </a:p>
                  </a:txBody>
                  <a:tcPr marL="91427" marR="91427" marT="45713" marB="45713" anchor="ctr">
                    <a:solidFill>
                      <a:schemeClr val="bg1">
                        <a:lumMod val="95000"/>
                      </a:schemeClr>
                    </a:solidFill>
                  </a:tcPr>
                </a:tc>
                <a:extLst>
                  <a:ext uri="{0D108BD9-81ED-4DB2-BD59-A6C34878D82A}">
                    <a16:rowId xmlns:a16="http://schemas.microsoft.com/office/drawing/2014/main" val="3610695156"/>
                  </a:ext>
                </a:extLst>
              </a:tr>
            </a:tbl>
          </a:graphicData>
        </a:graphic>
      </p:graphicFrame>
      <p:sp>
        <p:nvSpPr>
          <p:cNvPr id="8" name="Rectangle 7"/>
          <p:cNvSpPr/>
          <p:nvPr/>
        </p:nvSpPr>
        <p:spPr>
          <a:xfrm>
            <a:off x="312479" y="4982089"/>
            <a:ext cx="11723183" cy="1376421"/>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Operating System: </a:t>
            </a:r>
            <a:r>
              <a:rPr lang="en-US" sz="1599" dirty="0">
                <a:solidFill>
                  <a:schemeClr val="tx1"/>
                </a:solidFill>
                <a:cs typeface="Segoe UI" pitchFamily="34" charset="0"/>
              </a:rPr>
              <a:t>Containers share same OS as host system, but can run inside virtual machines to enable OS flexibility.</a:t>
            </a:r>
            <a:endParaRPr lang="en-US" sz="1599" b="1" dirty="0">
              <a:solidFill>
                <a:schemeClr val="tx1"/>
              </a:solidFill>
              <a:cs typeface="Segoe UI" pitchFamily="34" charset="0"/>
            </a:endParaRPr>
          </a:p>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Security: </a:t>
            </a:r>
            <a:r>
              <a:rPr lang="en-US" sz="1599" dirty="0">
                <a:solidFill>
                  <a:schemeClr val="tx1"/>
                </a:solidFill>
                <a:cs typeface="Segoe UI" pitchFamily="34" charset="0"/>
              </a:rPr>
              <a:t>Virtual machines offer a higher level of protection against threats such as kernel exploits.</a:t>
            </a:r>
          </a:p>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VM features: </a:t>
            </a:r>
            <a:r>
              <a:rPr lang="en-US" sz="1599" dirty="0">
                <a:solidFill>
                  <a:schemeClr val="tx1"/>
                </a:solidFill>
                <a:cs typeface="Segoe UI" pitchFamily="34" charset="0"/>
              </a:rPr>
              <a:t>Whilst containers have faster startup time, virtual machines benefit from features such as live migration.</a:t>
            </a:r>
          </a:p>
          <a:p>
            <a:r>
              <a:rPr lang="en-US" sz="1599" b="1" dirty="0">
                <a:gradFill>
                  <a:gsLst>
                    <a:gs pos="7619">
                      <a:srgbClr val="00188F"/>
                    </a:gs>
                    <a:gs pos="35000">
                      <a:srgbClr val="00188F"/>
                    </a:gs>
                  </a:gsLst>
                  <a:lin ang="5400000" scaled="0"/>
                </a:gradFill>
                <a:cs typeface="Segoe UI" pitchFamily="34" charset="0"/>
              </a:rPr>
              <a:t>Density: </a:t>
            </a:r>
            <a:r>
              <a:rPr lang="en-US" sz="1600" dirty="0">
                <a:solidFill>
                  <a:schemeClr val="tx1"/>
                </a:solidFill>
              </a:rPr>
              <a:t>The Windows server Docker images are large (9 </a:t>
            </a:r>
            <a:r>
              <a:rPr lang="en-US" sz="1600" dirty="0" err="1">
                <a:solidFill>
                  <a:schemeClr val="tx1"/>
                </a:solidFill>
              </a:rPr>
              <a:t>GiB</a:t>
            </a:r>
            <a:r>
              <a:rPr lang="en-US" sz="1600" dirty="0">
                <a:solidFill>
                  <a:schemeClr val="tx1"/>
                </a:solidFill>
              </a:rPr>
              <a:t>), so your container instances require more storage space than Linux container instances, which typically have smaller image sizes.</a:t>
            </a:r>
          </a:p>
        </p:txBody>
      </p:sp>
    </p:spTree>
    <p:extLst>
      <p:ext uri="{BB962C8B-B14F-4D97-AF65-F5344CB8AC3E}">
        <p14:creationId xmlns:p14="http://schemas.microsoft.com/office/powerpoint/2010/main" val="7648742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5400000">
            <a:off x="2711483" y="-938550"/>
            <a:ext cx="548058" cy="4083026"/>
          </a:xfrm>
          <a:prstGeom prst="rect">
            <a:avLst/>
          </a:prstGeom>
          <a:solidFill>
            <a:srgbClr val="009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4" name="TextBox 3"/>
          <p:cNvSpPr txBox="1"/>
          <p:nvPr/>
        </p:nvSpPr>
        <p:spPr>
          <a:xfrm>
            <a:off x="5292863" y="1209861"/>
            <a:ext cx="7036938" cy="4016381"/>
          </a:xfrm>
          <a:prstGeom prst="rect">
            <a:avLst/>
          </a:prstGeom>
          <a:noFill/>
        </p:spPr>
        <p:txBody>
          <a:bodyPr wrap="square" lIns="182828" tIns="146262" rIns="182828" bIns="146262" rtlCol="0">
            <a:spAutoFit/>
          </a:bodyPr>
          <a:lstStyle/>
          <a:p>
            <a:pPr defTabSz="932014" eaLnBrk="0" fontAlgn="base" hangingPunct="0">
              <a:lnSpc>
                <a:spcPct val="90000"/>
              </a:lnSpc>
              <a:spcBef>
                <a:spcPct val="0"/>
              </a:spcBef>
              <a:spcAft>
                <a:spcPts val="600"/>
              </a:spcAft>
              <a:defRPr/>
            </a:pPr>
            <a:r>
              <a:rPr lang="en-US" sz="6729" dirty="0">
                <a:latin typeface="Segoe UI Light"/>
                <a:ea typeface="MS PGothic" panose="020B0600070205080204" pitchFamily="34" charset="-128"/>
              </a:rPr>
              <a:t>Operations</a:t>
            </a:r>
          </a:p>
          <a:p>
            <a:pPr defTabSz="932014" eaLnBrk="0" fontAlgn="base" hangingPunct="0">
              <a:lnSpc>
                <a:spcPct val="90000"/>
              </a:lnSpc>
              <a:spcBef>
                <a:spcPct val="0"/>
              </a:spcBef>
              <a:spcAft>
                <a:spcPts val="600"/>
              </a:spcAft>
              <a:defRPr/>
            </a:pPr>
            <a:r>
              <a:rPr lang="en-US" sz="6729" dirty="0">
                <a:latin typeface="Segoe UI Light"/>
                <a:ea typeface="MS PGothic" panose="020B0600070205080204" pitchFamily="34" charset="-128"/>
              </a:rPr>
              <a:t>Management</a:t>
            </a:r>
          </a:p>
          <a:p>
            <a:pPr defTabSz="932014" eaLnBrk="0" fontAlgn="base" hangingPunct="0">
              <a:lnSpc>
                <a:spcPct val="90000"/>
              </a:lnSpc>
              <a:spcBef>
                <a:spcPct val="0"/>
              </a:spcBef>
              <a:spcAft>
                <a:spcPts val="600"/>
              </a:spcAft>
              <a:defRPr/>
            </a:pPr>
            <a:r>
              <a:rPr lang="en-US" sz="6729" dirty="0">
                <a:latin typeface="Segoe UI Light"/>
                <a:ea typeface="MS PGothic" panose="020B0600070205080204" pitchFamily="34" charset="-128"/>
              </a:rPr>
              <a:t>Suite </a:t>
            </a:r>
          </a:p>
          <a:p>
            <a:pPr defTabSz="932014" eaLnBrk="0" fontAlgn="base" hangingPunct="0">
              <a:lnSpc>
                <a:spcPct val="90000"/>
              </a:lnSpc>
              <a:spcBef>
                <a:spcPct val="0"/>
              </a:spcBef>
              <a:spcAft>
                <a:spcPts val="600"/>
              </a:spcAft>
              <a:defRPr/>
            </a:pPr>
            <a:r>
              <a:rPr lang="en-US" sz="4488" dirty="0">
                <a:latin typeface="Segoe UI Light"/>
                <a:ea typeface="MS PGothic" panose="020B0600070205080204" pitchFamily="34" charset="-128"/>
              </a:rPr>
              <a:t>Container Solution</a:t>
            </a:r>
          </a:p>
        </p:txBody>
      </p:sp>
      <p:sp>
        <p:nvSpPr>
          <p:cNvPr id="5" name="Rectangle 4"/>
          <p:cNvSpPr/>
          <p:nvPr/>
        </p:nvSpPr>
        <p:spPr>
          <a:xfrm>
            <a:off x="1604541" y="2086258"/>
            <a:ext cx="2746656" cy="2832328"/>
          </a:xfrm>
          <a:prstGeom prst="rect">
            <a:avLst/>
          </a:prstGeom>
          <a:solidFill>
            <a:srgbClr val="0024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rgbClr val="FFFFFF"/>
              </a:solidFill>
            </a:endParaRPr>
          </a:p>
        </p:txBody>
      </p:sp>
      <p:grpSp>
        <p:nvGrpSpPr>
          <p:cNvPr id="6" name="Group 5"/>
          <p:cNvGrpSpPr/>
          <p:nvPr/>
        </p:nvGrpSpPr>
        <p:grpSpPr>
          <a:xfrm>
            <a:off x="2078032" y="2409423"/>
            <a:ext cx="1745239" cy="1962681"/>
            <a:chOff x="3649663" y="677863"/>
            <a:chExt cx="4892675" cy="5502276"/>
          </a:xfrm>
          <a:solidFill>
            <a:srgbClr val="DCDCDC"/>
          </a:solidFill>
        </p:grpSpPr>
        <p:sp>
          <p:nvSpPr>
            <p:cNvPr id="7" name="Freeform 6"/>
            <p:cNvSpPr>
              <a:spLocks/>
            </p:cNvSpPr>
            <p:nvPr/>
          </p:nvSpPr>
          <p:spPr bwMode="auto">
            <a:xfrm>
              <a:off x="3649663" y="677863"/>
              <a:ext cx="4870450" cy="2070100"/>
            </a:xfrm>
            <a:custGeom>
              <a:avLst/>
              <a:gdLst>
                <a:gd name="T0" fmla="*/ 1099 w 1296"/>
                <a:gd name="T1" fmla="*/ 379 h 551"/>
                <a:gd name="T2" fmla="*/ 1099 w 1296"/>
                <a:gd name="T3" fmla="*/ 362 h 551"/>
                <a:gd name="T4" fmla="*/ 737 w 1296"/>
                <a:gd name="T5" fmla="*/ 0 h 551"/>
                <a:gd name="T6" fmla="*/ 435 w 1296"/>
                <a:gd name="T7" fmla="*/ 162 h 551"/>
                <a:gd name="T8" fmla="*/ 331 w 1296"/>
                <a:gd name="T9" fmla="*/ 132 h 551"/>
                <a:gd name="T10" fmla="*/ 129 w 1296"/>
                <a:gd name="T11" fmla="*/ 334 h 551"/>
                <a:gd name="T12" fmla="*/ 129 w 1296"/>
                <a:gd name="T13" fmla="*/ 338 h 551"/>
                <a:gd name="T14" fmla="*/ 0 w 1296"/>
                <a:gd name="T15" fmla="*/ 551 h 551"/>
                <a:gd name="T16" fmla="*/ 1296 w 1296"/>
                <a:gd name="T17" fmla="*/ 551 h 551"/>
                <a:gd name="T18" fmla="*/ 1099 w 1296"/>
                <a:gd name="T19" fmla="*/ 379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 h="551">
                  <a:moveTo>
                    <a:pt x="1099" y="379"/>
                  </a:moveTo>
                  <a:cubicBezTo>
                    <a:pt x="1099" y="373"/>
                    <a:pt x="1099" y="367"/>
                    <a:pt x="1099" y="362"/>
                  </a:cubicBezTo>
                  <a:cubicBezTo>
                    <a:pt x="1099" y="162"/>
                    <a:pt x="937" y="0"/>
                    <a:pt x="737" y="0"/>
                  </a:cubicBezTo>
                  <a:cubicBezTo>
                    <a:pt x="611" y="0"/>
                    <a:pt x="500" y="64"/>
                    <a:pt x="435" y="162"/>
                  </a:cubicBezTo>
                  <a:cubicBezTo>
                    <a:pt x="405" y="143"/>
                    <a:pt x="369" y="132"/>
                    <a:pt x="331" y="132"/>
                  </a:cubicBezTo>
                  <a:cubicBezTo>
                    <a:pt x="219" y="132"/>
                    <a:pt x="129" y="222"/>
                    <a:pt x="129" y="334"/>
                  </a:cubicBezTo>
                  <a:cubicBezTo>
                    <a:pt x="129" y="335"/>
                    <a:pt x="129" y="336"/>
                    <a:pt x="129" y="338"/>
                  </a:cubicBezTo>
                  <a:cubicBezTo>
                    <a:pt x="57" y="384"/>
                    <a:pt x="7" y="462"/>
                    <a:pt x="0" y="551"/>
                  </a:cubicBezTo>
                  <a:cubicBezTo>
                    <a:pt x="1296" y="551"/>
                    <a:pt x="1296" y="551"/>
                    <a:pt x="1296" y="551"/>
                  </a:cubicBezTo>
                  <a:cubicBezTo>
                    <a:pt x="1270" y="461"/>
                    <a:pt x="1193" y="393"/>
                    <a:pt x="1099"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sp>
          <p:nvSpPr>
            <p:cNvPr id="8" name="Freeform 7"/>
            <p:cNvSpPr>
              <a:spLocks noEditPoints="1"/>
            </p:cNvSpPr>
            <p:nvPr/>
          </p:nvSpPr>
          <p:spPr bwMode="auto">
            <a:xfrm>
              <a:off x="3649663" y="4657726"/>
              <a:ext cx="4892675" cy="1522413"/>
            </a:xfrm>
            <a:custGeom>
              <a:avLst/>
              <a:gdLst>
                <a:gd name="T0" fmla="*/ 1251 w 1302"/>
                <a:gd name="T1" fmla="*/ 0 h 405"/>
                <a:gd name="T2" fmla="*/ 906 w 1302"/>
                <a:gd name="T3" fmla="*/ 0 h 405"/>
                <a:gd name="T4" fmla="*/ 334 w 1302"/>
                <a:gd name="T5" fmla="*/ 0 h 405"/>
                <a:gd name="T6" fmla="*/ 53 w 1302"/>
                <a:gd name="T7" fmla="*/ 0 h 405"/>
                <a:gd name="T8" fmla="*/ 0 w 1302"/>
                <a:gd name="T9" fmla="*/ 52 h 405"/>
                <a:gd name="T10" fmla="*/ 0 w 1302"/>
                <a:gd name="T11" fmla="*/ 354 h 405"/>
                <a:gd name="T12" fmla="*/ 53 w 1302"/>
                <a:gd name="T13" fmla="*/ 405 h 405"/>
                <a:gd name="T14" fmla="*/ 1251 w 1302"/>
                <a:gd name="T15" fmla="*/ 405 h 405"/>
                <a:gd name="T16" fmla="*/ 1302 w 1302"/>
                <a:gd name="T17" fmla="*/ 354 h 405"/>
                <a:gd name="T18" fmla="*/ 1302 w 1302"/>
                <a:gd name="T19" fmla="*/ 52 h 405"/>
                <a:gd name="T20" fmla="*/ 1251 w 1302"/>
                <a:gd name="T21" fmla="*/ 0 h 405"/>
                <a:gd name="T22" fmla="*/ 124 w 1302"/>
                <a:gd name="T23" fmla="*/ 333 h 405"/>
                <a:gd name="T24" fmla="*/ 101 w 1302"/>
                <a:gd name="T25" fmla="*/ 357 h 405"/>
                <a:gd name="T26" fmla="*/ 78 w 1302"/>
                <a:gd name="T27" fmla="*/ 333 h 405"/>
                <a:gd name="T28" fmla="*/ 78 w 1302"/>
                <a:gd name="T29" fmla="*/ 71 h 405"/>
                <a:gd name="T30" fmla="*/ 101 w 1302"/>
                <a:gd name="T31" fmla="*/ 48 h 405"/>
                <a:gd name="T32" fmla="*/ 124 w 1302"/>
                <a:gd name="T33" fmla="*/ 71 h 405"/>
                <a:gd name="T34" fmla="*/ 124 w 1302"/>
                <a:gd name="T35" fmla="*/ 333 h 405"/>
                <a:gd name="T36" fmla="*/ 223 w 1302"/>
                <a:gd name="T37" fmla="*/ 333 h 405"/>
                <a:gd name="T38" fmla="*/ 199 w 1302"/>
                <a:gd name="T39" fmla="*/ 357 h 405"/>
                <a:gd name="T40" fmla="*/ 176 w 1302"/>
                <a:gd name="T41" fmla="*/ 333 h 405"/>
                <a:gd name="T42" fmla="*/ 176 w 1302"/>
                <a:gd name="T43" fmla="*/ 71 h 405"/>
                <a:gd name="T44" fmla="*/ 199 w 1302"/>
                <a:gd name="T45" fmla="*/ 48 h 405"/>
                <a:gd name="T46" fmla="*/ 223 w 1302"/>
                <a:gd name="T47" fmla="*/ 71 h 405"/>
                <a:gd name="T48" fmla="*/ 223 w 1302"/>
                <a:gd name="T49" fmla="*/ 333 h 405"/>
                <a:gd name="T50" fmla="*/ 324 w 1302"/>
                <a:gd name="T51" fmla="*/ 333 h 405"/>
                <a:gd name="T52" fmla="*/ 301 w 1302"/>
                <a:gd name="T53" fmla="*/ 357 h 405"/>
                <a:gd name="T54" fmla="*/ 277 w 1302"/>
                <a:gd name="T55" fmla="*/ 333 h 405"/>
                <a:gd name="T56" fmla="*/ 277 w 1302"/>
                <a:gd name="T57" fmla="*/ 71 h 405"/>
                <a:gd name="T58" fmla="*/ 301 w 1302"/>
                <a:gd name="T59" fmla="*/ 48 h 405"/>
                <a:gd name="T60" fmla="*/ 324 w 1302"/>
                <a:gd name="T61" fmla="*/ 71 h 405"/>
                <a:gd name="T62" fmla="*/ 324 w 1302"/>
                <a:gd name="T63" fmla="*/ 333 h 405"/>
                <a:gd name="T64" fmla="*/ 1144 w 1302"/>
                <a:gd name="T65" fmla="*/ 248 h 405"/>
                <a:gd name="T66" fmla="*/ 1099 w 1302"/>
                <a:gd name="T67" fmla="*/ 201 h 405"/>
                <a:gd name="T68" fmla="*/ 1144 w 1302"/>
                <a:gd name="T69" fmla="*/ 157 h 405"/>
                <a:gd name="T70" fmla="*/ 1191 w 1302"/>
                <a:gd name="T71" fmla="*/ 201 h 405"/>
                <a:gd name="T72" fmla="*/ 1144 w 1302"/>
                <a:gd name="T73" fmla="*/ 24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405">
                  <a:moveTo>
                    <a:pt x="1251" y="0"/>
                  </a:moveTo>
                  <a:cubicBezTo>
                    <a:pt x="906" y="0"/>
                    <a:pt x="906" y="0"/>
                    <a:pt x="906" y="0"/>
                  </a:cubicBezTo>
                  <a:cubicBezTo>
                    <a:pt x="334" y="0"/>
                    <a:pt x="334" y="0"/>
                    <a:pt x="334" y="0"/>
                  </a:cubicBezTo>
                  <a:cubicBezTo>
                    <a:pt x="53" y="0"/>
                    <a:pt x="53" y="0"/>
                    <a:pt x="53" y="0"/>
                  </a:cubicBezTo>
                  <a:cubicBezTo>
                    <a:pt x="23" y="0"/>
                    <a:pt x="0" y="23"/>
                    <a:pt x="0" y="52"/>
                  </a:cubicBezTo>
                  <a:cubicBezTo>
                    <a:pt x="0" y="354"/>
                    <a:pt x="0" y="354"/>
                    <a:pt x="0" y="354"/>
                  </a:cubicBezTo>
                  <a:cubicBezTo>
                    <a:pt x="0" y="381"/>
                    <a:pt x="23" y="405"/>
                    <a:pt x="53" y="405"/>
                  </a:cubicBezTo>
                  <a:cubicBezTo>
                    <a:pt x="1251" y="405"/>
                    <a:pt x="1251" y="405"/>
                    <a:pt x="1251" y="405"/>
                  </a:cubicBezTo>
                  <a:cubicBezTo>
                    <a:pt x="1281" y="405"/>
                    <a:pt x="1302" y="381"/>
                    <a:pt x="1302" y="354"/>
                  </a:cubicBezTo>
                  <a:cubicBezTo>
                    <a:pt x="1302" y="52"/>
                    <a:pt x="1302" y="52"/>
                    <a:pt x="1302" y="52"/>
                  </a:cubicBezTo>
                  <a:cubicBezTo>
                    <a:pt x="1302" y="23"/>
                    <a:pt x="1281" y="0"/>
                    <a:pt x="1251" y="0"/>
                  </a:cubicBezTo>
                  <a:close/>
                  <a:moveTo>
                    <a:pt x="124" y="333"/>
                  </a:moveTo>
                  <a:cubicBezTo>
                    <a:pt x="124" y="346"/>
                    <a:pt x="114" y="357"/>
                    <a:pt x="101" y="357"/>
                  </a:cubicBezTo>
                  <a:cubicBezTo>
                    <a:pt x="88" y="357"/>
                    <a:pt x="78" y="346"/>
                    <a:pt x="78" y="333"/>
                  </a:cubicBezTo>
                  <a:cubicBezTo>
                    <a:pt x="78" y="71"/>
                    <a:pt x="78" y="71"/>
                    <a:pt x="78" y="71"/>
                  </a:cubicBezTo>
                  <a:cubicBezTo>
                    <a:pt x="78" y="58"/>
                    <a:pt x="88" y="48"/>
                    <a:pt x="101" y="48"/>
                  </a:cubicBezTo>
                  <a:cubicBezTo>
                    <a:pt x="114" y="48"/>
                    <a:pt x="124" y="58"/>
                    <a:pt x="124" y="71"/>
                  </a:cubicBezTo>
                  <a:lnTo>
                    <a:pt x="124" y="333"/>
                  </a:lnTo>
                  <a:close/>
                  <a:moveTo>
                    <a:pt x="223" y="333"/>
                  </a:moveTo>
                  <a:cubicBezTo>
                    <a:pt x="223" y="346"/>
                    <a:pt x="212" y="357"/>
                    <a:pt x="199" y="357"/>
                  </a:cubicBezTo>
                  <a:cubicBezTo>
                    <a:pt x="186" y="357"/>
                    <a:pt x="176" y="346"/>
                    <a:pt x="176" y="333"/>
                  </a:cubicBezTo>
                  <a:cubicBezTo>
                    <a:pt x="176" y="71"/>
                    <a:pt x="176" y="71"/>
                    <a:pt x="176" y="71"/>
                  </a:cubicBezTo>
                  <a:cubicBezTo>
                    <a:pt x="176" y="58"/>
                    <a:pt x="186" y="48"/>
                    <a:pt x="199" y="48"/>
                  </a:cubicBezTo>
                  <a:cubicBezTo>
                    <a:pt x="212" y="48"/>
                    <a:pt x="223" y="58"/>
                    <a:pt x="223" y="71"/>
                  </a:cubicBezTo>
                  <a:lnTo>
                    <a:pt x="223" y="333"/>
                  </a:lnTo>
                  <a:close/>
                  <a:moveTo>
                    <a:pt x="324" y="333"/>
                  </a:moveTo>
                  <a:cubicBezTo>
                    <a:pt x="324" y="346"/>
                    <a:pt x="314" y="357"/>
                    <a:pt x="301" y="357"/>
                  </a:cubicBezTo>
                  <a:cubicBezTo>
                    <a:pt x="288" y="357"/>
                    <a:pt x="277" y="346"/>
                    <a:pt x="277" y="333"/>
                  </a:cubicBezTo>
                  <a:cubicBezTo>
                    <a:pt x="277" y="71"/>
                    <a:pt x="277" y="71"/>
                    <a:pt x="277" y="71"/>
                  </a:cubicBezTo>
                  <a:cubicBezTo>
                    <a:pt x="277" y="58"/>
                    <a:pt x="288" y="48"/>
                    <a:pt x="301" y="48"/>
                  </a:cubicBezTo>
                  <a:cubicBezTo>
                    <a:pt x="314" y="48"/>
                    <a:pt x="324" y="58"/>
                    <a:pt x="324" y="71"/>
                  </a:cubicBezTo>
                  <a:lnTo>
                    <a:pt x="324" y="333"/>
                  </a:lnTo>
                  <a:close/>
                  <a:moveTo>
                    <a:pt x="1144" y="248"/>
                  </a:moveTo>
                  <a:cubicBezTo>
                    <a:pt x="1119" y="248"/>
                    <a:pt x="1099" y="226"/>
                    <a:pt x="1099" y="201"/>
                  </a:cubicBezTo>
                  <a:cubicBezTo>
                    <a:pt x="1099" y="176"/>
                    <a:pt x="1119" y="157"/>
                    <a:pt x="1144" y="157"/>
                  </a:cubicBezTo>
                  <a:cubicBezTo>
                    <a:pt x="1170" y="157"/>
                    <a:pt x="1191" y="176"/>
                    <a:pt x="1191" y="201"/>
                  </a:cubicBezTo>
                  <a:cubicBezTo>
                    <a:pt x="1191" y="226"/>
                    <a:pt x="1170" y="248"/>
                    <a:pt x="1144"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sp>
          <p:nvSpPr>
            <p:cNvPr id="9" name="Freeform 8"/>
            <p:cNvSpPr>
              <a:spLocks noEditPoints="1"/>
            </p:cNvSpPr>
            <p:nvPr/>
          </p:nvSpPr>
          <p:spPr bwMode="auto">
            <a:xfrm>
              <a:off x="3649663" y="2944813"/>
              <a:ext cx="4892675" cy="1520825"/>
            </a:xfrm>
            <a:custGeom>
              <a:avLst/>
              <a:gdLst>
                <a:gd name="T0" fmla="*/ 1251 w 1302"/>
                <a:gd name="T1" fmla="*/ 0 h 405"/>
                <a:gd name="T2" fmla="*/ 906 w 1302"/>
                <a:gd name="T3" fmla="*/ 0 h 405"/>
                <a:gd name="T4" fmla="*/ 334 w 1302"/>
                <a:gd name="T5" fmla="*/ 0 h 405"/>
                <a:gd name="T6" fmla="*/ 53 w 1302"/>
                <a:gd name="T7" fmla="*/ 0 h 405"/>
                <a:gd name="T8" fmla="*/ 0 w 1302"/>
                <a:gd name="T9" fmla="*/ 52 h 405"/>
                <a:gd name="T10" fmla="*/ 0 w 1302"/>
                <a:gd name="T11" fmla="*/ 355 h 405"/>
                <a:gd name="T12" fmla="*/ 53 w 1302"/>
                <a:gd name="T13" fmla="*/ 405 h 405"/>
                <a:gd name="T14" fmla="*/ 1251 w 1302"/>
                <a:gd name="T15" fmla="*/ 405 h 405"/>
                <a:gd name="T16" fmla="*/ 1302 w 1302"/>
                <a:gd name="T17" fmla="*/ 355 h 405"/>
                <a:gd name="T18" fmla="*/ 1302 w 1302"/>
                <a:gd name="T19" fmla="*/ 52 h 405"/>
                <a:gd name="T20" fmla="*/ 1251 w 1302"/>
                <a:gd name="T21" fmla="*/ 0 h 405"/>
                <a:gd name="T22" fmla="*/ 123 w 1302"/>
                <a:gd name="T23" fmla="*/ 334 h 405"/>
                <a:gd name="T24" fmla="*/ 100 w 1302"/>
                <a:gd name="T25" fmla="*/ 357 h 405"/>
                <a:gd name="T26" fmla="*/ 76 w 1302"/>
                <a:gd name="T27" fmla="*/ 334 h 405"/>
                <a:gd name="T28" fmla="*/ 76 w 1302"/>
                <a:gd name="T29" fmla="*/ 72 h 405"/>
                <a:gd name="T30" fmla="*/ 100 w 1302"/>
                <a:gd name="T31" fmla="*/ 48 h 405"/>
                <a:gd name="T32" fmla="*/ 123 w 1302"/>
                <a:gd name="T33" fmla="*/ 72 h 405"/>
                <a:gd name="T34" fmla="*/ 123 w 1302"/>
                <a:gd name="T35" fmla="*/ 334 h 405"/>
                <a:gd name="T36" fmla="*/ 221 w 1302"/>
                <a:gd name="T37" fmla="*/ 334 h 405"/>
                <a:gd name="T38" fmla="*/ 198 w 1302"/>
                <a:gd name="T39" fmla="*/ 357 h 405"/>
                <a:gd name="T40" fmla="*/ 174 w 1302"/>
                <a:gd name="T41" fmla="*/ 334 h 405"/>
                <a:gd name="T42" fmla="*/ 174 w 1302"/>
                <a:gd name="T43" fmla="*/ 72 h 405"/>
                <a:gd name="T44" fmla="*/ 198 w 1302"/>
                <a:gd name="T45" fmla="*/ 48 h 405"/>
                <a:gd name="T46" fmla="*/ 221 w 1302"/>
                <a:gd name="T47" fmla="*/ 72 h 405"/>
                <a:gd name="T48" fmla="*/ 221 w 1302"/>
                <a:gd name="T49" fmla="*/ 334 h 405"/>
                <a:gd name="T50" fmla="*/ 322 w 1302"/>
                <a:gd name="T51" fmla="*/ 334 h 405"/>
                <a:gd name="T52" fmla="*/ 299 w 1302"/>
                <a:gd name="T53" fmla="*/ 357 h 405"/>
                <a:gd name="T54" fmla="*/ 276 w 1302"/>
                <a:gd name="T55" fmla="*/ 334 h 405"/>
                <a:gd name="T56" fmla="*/ 276 w 1302"/>
                <a:gd name="T57" fmla="*/ 72 h 405"/>
                <a:gd name="T58" fmla="*/ 299 w 1302"/>
                <a:gd name="T59" fmla="*/ 48 h 405"/>
                <a:gd name="T60" fmla="*/ 322 w 1302"/>
                <a:gd name="T61" fmla="*/ 72 h 405"/>
                <a:gd name="T62" fmla="*/ 322 w 1302"/>
                <a:gd name="T63" fmla="*/ 334 h 405"/>
                <a:gd name="T64" fmla="*/ 1144 w 1302"/>
                <a:gd name="T65" fmla="*/ 248 h 405"/>
                <a:gd name="T66" fmla="*/ 1099 w 1302"/>
                <a:gd name="T67" fmla="*/ 202 h 405"/>
                <a:gd name="T68" fmla="*/ 1144 w 1302"/>
                <a:gd name="T69" fmla="*/ 157 h 405"/>
                <a:gd name="T70" fmla="*/ 1191 w 1302"/>
                <a:gd name="T71" fmla="*/ 202 h 405"/>
                <a:gd name="T72" fmla="*/ 1144 w 1302"/>
                <a:gd name="T73" fmla="*/ 24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405">
                  <a:moveTo>
                    <a:pt x="1251" y="0"/>
                  </a:moveTo>
                  <a:cubicBezTo>
                    <a:pt x="906" y="0"/>
                    <a:pt x="906" y="0"/>
                    <a:pt x="906" y="0"/>
                  </a:cubicBezTo>
                  <a:cubicBezTo>
                    <a:pt x="334" y="0"/>
                    <a:pt x="334" y="0"/>
                    <a:pt x="334" y="0"/>
                  </a:cubicBezTo>
                  <a:cubicBezTo>
                    <a:pt x="53" y="0"/>
                    <a:pt x="53" y="0"/>
                    <a:pt x="53" y="0"/>
                  </a:cubicBezTo>
                  <a:cubicBezTo>
                    <a:pt x="23" y="0"/>
                    <a:pt x="0" y="23"/>
                    <a:pt x="0" y="52"/>
                  </a:cubicBezTo>
                  <a:cubicBezTo>
                    <a:pt x="0" y="355"/>
                    <a:pt x="0" y="355"/>
                    <a:pt x="0" y="355"/>
                  </a:cubicBezTo>
                  <a:cubicBezTo>
                    <a:pt x="0" y="382"/>
                    <a:pt x="23" y="405"/>
                    <a:pt x="53" y="405"/>
                  </a:cubicBezTo>
                  <a:cubicBezTo>
                    <a:pt x="1251" y="405"/>
                    <a:pt x="1251" y="405"/>
                    <a:pt x="1251" y="405"/>
                  </a:cubicBezTo>
                  <a:cubicBezTo>
                    <a:pt x="1281" y="405"/>
                    <a:pt x="1302" y="382"/>
                    <a:pt x="1302" y="355"/>
                  </a:cubicBezTo>
                  <a:cubicBezTo>
                    <a:pt x="1302" y="52"/>
                    <a:pt x="1302" y="52"/>
                    <a:pt x="1302" y="52"/>
                  </a:cubicBezTo>
                  <a:cubicBezTo>
                    <a:pt x="1302" y="23"/>
                    <a:pt x="1281" y="0"/>
                    <a:pt x="1251" y="0"/>
                  </a:cubicBezTo>
                  <a:close/>
                  <a:moveTo>
                    <a:pt x="123" y="334"/>
                  </a:moveTo>
                  <a:cubicBezTo>
                    <a:pt x="123" y="347"/>
                    <a:pt x="113" y="357"/>
                    <a:pt x="100" y="357"/>
                  </a:cubicBezTo>
                  <a:cubicBezTo>
                    <a:pt x="86" y="357"/>
                    <a:pt x="76" y="347"/>
                    <a:pt x="76" y="334"/>
                  </a:cubicBezTo>
                  <a:cubicBezTo>
                    <a:pt x="76" y="72"/>
                    <a:pt x="76" y="72"/>
                    <a:pt x="76" y="72"/>
                  </a:cubicBezTo>
                  <a:cubicBezTo>
                    <a:pt x="76" y="58"/>
                    <a:pt x="86" y="48"/>
                    <a:pt x="100" y="48"/>
                  </a:cubicBezTo>
                  <a:cubicBezTo>
                    <a:pt x="113" y="48"/>
                    <a:pt x="123" y="58"/>
                    <a:pt x="123" y="72"/>
                  </a:cubicBezTo>
                  <a:lnTo>
                    <a:pt x="123" y="334"/>
                  </a:lnTo>
                  <a:close/>
                  <a:moveTo>
                    <a:pt x="221" y="334"/>
                  </a:moveTo>
                  <a:cubicBezTo>
                    <a:pt x="221" y="347"/>
                    <a:pt x="211" y="357"/>
                    <a:pt x="198" y="357"/>
                  </a:cubicBezTo>
                  <a:cubicBezTo>
                    <a:pt x="185" y="357"/>
                    <a:pt x="174" y="347"/>
                    <a:pt x="174" y="334"/>
                  </a:cubicBezTo>
                  <a:cubicBezTo>
                    <a:pt x="174" y="72"/>
                    <a:pt x="174" y="72"/>
                    <a:pt x="174" y="72"/>
                  </a:cubicBezTo>
                  <a:cubicBezTo>
                    <a:pt x="174" y="58"/>
                    <a:pt x="185" y="48"/>
                    <a:pt x="198" y="48"/>
                  </a:cubicBezTo>
                  <a:cubicBezTo>
                    <a:pt x="211" y="48"/>
                    <a:pt x="221" y="58"/>
                    <a:pt x="221" y="72"/>
                  </a:cubicBezTo>
                  <a:lnTo>
                    <a:pt x="221" y="334"/>
                  </a:lnTo>
                  <a:close/>
                  <a:moveTo>
                    <a:pt x="322" y="334"/>
                  </a:moveTo>
                  <a:cubicBezTo>
                    <a:pt x="322" y="347"/>
                    <a:pt x="312" y="357"/>
                    <a:pt x="299" y="357"/>
                  </a:cubicBezTo>
                  <a:cubicBezTo>
                    <a:pt x="286" y="357"/>
                    <a:pt x="276" y="347"/>
                    <a:pt x="276" y="334"/>
                  </a:cubicBezTo>
                  <a:cubicBezTo>
                    <a:pt x="276" y="72"/>
                    <a:pt x="276" y="72"/>
                    <a:pt x="276" y="72"/>
                  </a:cubicBezTo>
                  <a:cubicBezTo>
                    <a:pt x="276" y="58"/>
                    <a:pt x="286" y="48"/>
                    <a:pt x="299" y="48"/>
                  </a:cubicBezTo>
                  <a:cubicBezTo>
                    <a:pt x="312" y="48"/>
                    <a:pt x="322" y="58"/>
                    <a:pt x="322" y="72"/>
                  </a:cubicBezTo>
                  <a:lnTo>
                    <a:pt x="322" y="334"/>
                  </a:lnTo>
                  <a:close/>
                  <a:moveTo>
                    <a:pt x="1144" y="248"/>
                  </a:moveTo>
                  <a:cubicBezTo>
                    <a:pt x="1119" y="248"/>
                    <a:pt x="1099" y="227"/>
                    <a:pt x="1099" y="202"/>
                  </a:cubicBezTo>
                  <a:cubicBezTo>
                    <a:pt x="1099" y="176"/>
                    <a:pt x="1119" y="157"/>
                    <a:pt x="1144" y="157"/>
                  </a:cubicBezTo>
                  <a:cubicBezTo>
                    <a:pt x="1170" y="157"/>
                    <a:pt x="1191" y="176"/>
                    <a:pt x="1191" y="202"/>
                  </a:cubicBezTo>
                  <a:cubicBezTo>
                    <a:pt x="1191" y="227"/>
                    <a:pt x="1170" y="248"/>
                    <a:pt x="1144"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grpSp>
      <p:grpSp>
        <p:nvGrpSpPr>
          <p:cNvPr id="10" name="Group 9"/>
          <p:cNvGrpSpPr/>
          <p:nvPr/>
        </p:nvGrpSpPr>
        <p:grpSpPr>
          <a:xfrm>
            <a:off x="949332" y="1420273"/>
            <a:ext cx="4077692" cy="2052301"/>
            <a:chOff x="780141" y="1519984"/>
            <a:chExt cx="5330564" cy="2679366"/>
          </a:xfrm>
          <a:solidFill>
            <a:srgbClr val="005494"/>
          </a:solidFill>
        </p:grpSpPr>
        <p:sp>
          <p:nvSpPr>
            <p:cNvPr id="11" name="Rectangle 10"/>
            <p:cNvSpPr/>
            <p:nvPr/>
          </p:nvSpPr>
          <p:spPr>
            <a:xfrm rot="5400000">
              <a:off x="1731939" y="568188"/>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2" name="Rectangle 11"/>
            <p:cNvSpPr/>
            <p:nvPr/>
          </p:nvSpPr>
          <p:spPr>
            <a:xfrm rot="5400000">
              <a:off x="4430536" y="568189"/>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3" name="Rectangle 12"/>
            <p:cNvSpPr/>
            <p:nvPr/>
          </p:nvSpPr>
          <p:spPr>
            <a:xfrm rot="10800000">
              <a:off x="780141"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4" name="Rectangle 13"/>
            <p:cNvSpPr/>
            <p:nvPr/>
          </p:nvSpPr>
          <p:spPr>
            <a:xfrm rot="10800000">
              <a:off x="5389291"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grpSp>
      <p:grpSp>
        <p:nvGrpSpPr>
          <p:cNvPr id="15" name="Group 14"/>
          <p:cNvGrpSpPr/>
          <p:nvPr/>
        </p:nvGrpSpPr>
        <p:grpSpPr>
          <a:xfrm rot="10800000">
            <a:off x="944000" y="3512944"/>
            <a:ext cx="4083025" cy="2052301"/>
            <a:chOff x="765293" y="1519984"/>
            <a:chExt cx="5330564" cy="2679366"/>
          </a:xfrm>
          <a:solidFill>
            <a:srgbClr val="005494"/>
          </a:solidFill>
        </p:grpSpPr>
        <p:sp>
          <p:nvSpPr>
            <p:cNvPr id="16" name="Rectangle 15"/>
            <p:cNvSpPr/>
            <p:nvPr/>
          </p:nvSpPr>
          <p:spPr>
            <a:xfrm rot="5400000">
              <a:off x="1717091" y="568188"/>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7" name="Rectangle 16"/>
            <p:cNvSpPr/>
            <p:nvPr/>
          </p:nvSpPr>
          <p:spPr>
            <a:xfrm rot="5400000">
              <a:off x="4415689" y="568188"/>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8" name="Rectangle 17"/>
            <p:cNvSpPr/>
            <p:nvPr/>
          </p:nvSpPr>
          <p:spPr>
            <a:xfrm rot="10800000">
              <a:off x="765293"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9" name="Rectangle 18"/>
            <p:cNvSpPr/>
            <p:nvPr/>
          </p:nvSpPr>
          <p:spPr>
            <a:xfrm rot="10800000">
              <a:off x="5374443"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grpSp>
      <p:sp>
        <p:nvSpPr>
          <p:cNvPr id="20" name="Rectangle 19"/>
          <p:cNvSpPr/>
          <p:nvPr/>
        </p:nvSpPr>
        <p:spPr>
          <a:xfrm>
            <a:off x="2465159" y="961608"/>
            <a:ext cx="1025418" cy="310307"/>
          </a:xfrm>
          <a:prstGeom prst="rect">
            <a:avLst/>
          </a:prstGeom>
        </p:spPr>
        <p:txBody>
          <a:bodyPr wrap="none">
            <a:spAutoFit/>
          </a:bodyPr>
          <a:lstStyle/>
          <a:p>
            <a:pPr algn="ctr" defTabSz="931745">
              <a:lnSpc>
                <a:spcPct val="90000"/>
              </a:lnSpc>
              <a:defRPr/>
            </a:pPr>
            <a:r>
              <a:rPr lang="en-US" sz="1530" kern="0" dirty="0">
                <a:solidFill>
                  <a:srgbClr val="FFFFFF"/>
                </a:solidFill>
                <a:latin typeface="Segoe UI Semibold" panose="020B0702040204020203" pitchFamily="34" charset="0"/>
                <a:cs typeface="Segoe UI Semibold" panose="020B0702040204020203" pitchFamily="34" charset="0"/>
              </a:rPr>
              <a:t>Any cloud</a:t>
            </a:r>
          </a:p>
        </p:txBody>
      </p:sp>
      <p:sp>
        <p:nvSpPr>
          <p:cNvPr id="21" name="Rectangle 20"/>
          <p:cNvSpPr/>
          <p:nvPr/>
        </p:nvSpPr>
        <p:spPr>
          <a:xfrm rot="5400000">
            <a:off x="2711484" y="3838200"/>
            <a:ext cx="548058" cy="4083026"/>
          </a:xfrm>
          <a:prstGeom prst="rect">
            <a:avLst/>
          </a:prstGeom>
          <a:solidFill>
            <a:srgbClr val="009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22" name="Rectangle 21"/>
          <p:cNvSpPr/>
          <p:nvPr/>
        </p:nvSpPr>
        <p:spPr>
          <a:xfrm>
            <a:off x="2342540" y="5753606"/>
            <a:ext cx="1270656" cy="310307"/>
          </a:xfrm>
          <a:prstGeom prst="rect">
            <a:avLst/>
          </a:prstGeom>
        </p:spPr>
        <p:txBody>
          <a:bodyPr wrap="none">
            <a:spAutoFit/>
          </a:bodyPr>
          <a:lstStyle/>
          <a:p>
            <a:pPr algn="ctr" defTabSz="931745">
              <a:lnSpc>
                <a:spcPct val="90000"/>
              </a:lnSpc>
              <a:defRPr/>
            </a:pPr>
            <a:r>
              <a:rPr lang="en-US" sz="1530" kern="0" dirty="0">
                <a:solidFill>
                  <a:srgbClr val="FFFFFF"/>
                </a:solidFill>
                <a:latin typeface="Segoe UI Semibold" panose="020B0702040204020203" pitchFamily="34" charset="0"/>
                <a:cs typeface="Segoe UI Semibold" panose="020B0702040204020203" pitchFamily="34" charset="0"/>
              </a:rPr>
              <a:t>Any platform</a:t>
            </a:r>
          </a:p>
        </p:txBody>
      </p:sp>
    </p:spTree>
    <p:extLst>
      <p:ext uri="{BB962C8B-B14F-4D97-AF65-F5344CB8AC3E}">
        <p14:creationId xmlns:p14="http://schemas.microsoft.com/office/powerpoint/2010/main" val="144623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chemeClr val="tx1"/>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6" name="TextBox 15"/>
          <p:cNvSpPr txBox="1"/>
          <p:nvPr/>
        </p:nvSpPr>
        <p:spPr>
          <a:xfrm>
            <a:off x="3935535" y="1129359"/>
            <a:ext cx="7722888" cy="756492"/>
          </a:xfrm>
          <a:prstGeom prst="rect">
            <a:avLst/>
          </a:prstGeom>
          <a:noFill/>
        </p:spPr>
        <p:txBody>
          <a:bodyPr wrap="square" lIns="182828" tIns="146262" rIns="182828" bIns="146262" rtlCol="0">
            <a:spAutoFit/>
          </a:bodyPr>
          <a:lstStyle/>
          <a:p>
            <a:pPr defTabSz="932014" eaLnBrk="0" fontAlgn="base" hangingPunct="0">
              <a:lnSpc>
                <a:spcPct val="90000"/>
              </a:lnSpc>
              <a:spcBef>
                <a:spcPct val="0"/>
              </a:spcBef>
              <a:spcAft>
                <a:spcPts val="600"/>
              </a:spcAft>
              <a:defRPr/>
            </a:pPr>
            <a:r>
              <a:rPr lang="en-US" sz="3264" dirty="0">
                <a:solidFill>
                  <a:srgbClr val="0092FF"/>
                </a:solidFill>
                <a:latin typeface="Segoe UI Light"/>
                <a:ea typeface="MS PGothic" panose="020B0600070205080204" pitchFamily="34" charset="-128"/>
              </a:rPr>
              <a:t>Gain immediate insight from containers</a:t>
            </a:r>
          </a:p>
        </p:txBody>
      </p:sp>
      <p:grpSp>
        <p:nvGrpSpPr>
          <p:cNvPr id="17" name="Group 16"/>
          <p:cNvGrpSpPr/>
          <p:nvPr/>
        </p:nvGrpSpPr>
        <p:grpSpPr>
          <a:xfrm>
            <a:off x="4085798" y="447353"/>
            <a:ext cx="7837289" cy="145616"/>
            <a:chOff x="4024234" y="438622"/>
            <a:chExt cx="7684314" cy="142774"/>
          </a:xfrm>
        </p:grpSpPr>
        <p:cxnSp>
          <p:nvCxnSpPr>
            <p:cNvPr id="18" name="Straight Connector 17"/>
            <p:cNvCxnSpPr/>
            <p:nvPr/>
          </p:nvCxnSpPr>
          <p:spPr>
            <a:xfrm>
              <a:off x="4024234" y="441797"/>
              <a:ext cx="7680855" cy="0"/>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024234"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1705089"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grpSp>
      <p:sp>
        <p:nvSpPr>
          <p:cNvPr id="21"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COLLECT AND INDEX DATA</a:t>
            </a:r>
          </a:p>
        </p:txBody>
      </p:sp>
      <p:sp>
        <p:nvSpPr>
          <p:cNvPr id="22"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23"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24"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25"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26"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UNIFIED EXPERIENCE</a:t>
            </a:r>
          </a:p>
        </p:txBody>
      </p:sp>
      <p:pic>
        <p:nvPicPr>
          <p:cNvPr id="28" name="Picture 27"/>
          <p:cNvPicPr>
            <a:picLocks noChangeAspect="1"/>
          </p:cNvPicPr>
          <p:nvPr/>
        </p:nvPicPr>
        <p:blipFill>
          <a:blip r:embed="rId4"/>
          <a:stretch>
            <a:fillRect/>
          </a:stretch>
        </p:blipFill>
        <p:spPr>
          <a:xfrm>
            <a:off x="602817" y="2757000"/>
            <a:ext cx="1973580" cy="1773556"/>
          </a:xfrm>
          <a:prstGeom prst="rect">
            <a:avLst/>
          </a:prstGeom>
        </p:spPr>
      </p:pic>
      <p:sp>
        <p:nvSpPr>
          <p:cNvPr id="2" name="Rectangle 1"/>
          <p:cNvSpPr/>
          <p:nvPr/>
        </p:nvSpPr>
        <p:spPr>
          <a:xfrm>
            <a:off x="4085798" y="1796269"/>
            <a:ext cx="7853190" cy="1214742"/>
          </a:xfrm>
          <a:prstGeom prst="rect">
            <a:avLst/>
          </a:prstGeom>
        </p:spPr>
        <p:txBody>
          <a:bodyPr wrap="square">
            <a:spAutoFit/>
          </a:bodyPr>
          <a:lstStyle/>
          <a:p>
            <a:r>
              <a:rPr lang="en-US" sz="1428" dirty="0">
                <a:latin typeface="Segoe UI Light" panose="020B0502040204020203" pitchFamily="34" charset="0"/>
                <a:cs typeface="Segoe UI Light" panose="020B0502040204020203" pitchFamily="34" charset="0"/>
              </a:rPr>
              <a:t>Containers are lightweight, pared-down virtual machines that can be easily provisioned, developers have created them sporadically as a solution to support their continuous delivery. As containers are being used widely in production and are exploding in numbers, demand for container monitoring has increased. A centralized approach to logging and monitoring is required. OMS Container Solution helps with these needs.</a:t>
            </a:r>
          </a:p>
        </p:txBody>
      </p:sp>
      <p:sp>
        <p:nvSpPr>
          <p:cNvPr id="8" name="Rectangle 7"/>
          <p:cNvSpPr/>
          <p:nvPr/>
        </p:nvSpPr>
        <p:spPr>
          <a:xfrm>
            <a:off x="4085797" y="6518971"/>
            <a:ext cx="8051199" cy="286306"/>
          </a:xfrm>
          <a:prstGeom prst="rect">
            <a:avLst/>
          </a:prstGeom>
        </p:spPr>
        <p:txBody>
          <a:bodyPr wrap="square">
            <a:spAutoFit/>
          </a:bodyPr>
          <a:lstStyle/>
          <a:p>
            <a:r>
              <a:rPr lang="en-US" sz="1224" dirty="0">
                <a:latin typeface="Segoe UI Light" panose="020B0502040204020203" pitchFamily="34" charset="0"/>
                <a:cs typeface="Segoe UI Light" panose="020B0502040204020203" pitchFamily="34" charset="0"/>
                <a:hlinkClick r:id="rId5"/>
              </a:rPr>
              <a:t>https://blogs.technet.microsoft.com/msoms/2016/08/24/announcing-public-preview-oms-container-solution-for-linux/</a:t>
            </a:r>
            <a:r>
              <a:rPr lang="en-US" sz="1224" dirty="0">
                <a:latin typeface="Segoe UI Light" panose="020B0502040204020203" pitchFamily="34" charset="0"/>
                <a:cs typeface="Segoe UI Light" panose="020B0502040204020203" pitchFamily="34" charset="0"/>
              </a:rPr>
              <a:t> </a:t>
            </a:r>
          </a:p>
        </p:txBody>
      </p:sp>
      <p:pic>
        <p:nvPicPr>
          <p:cNvPr id="27" name="Picture 26"/>
          <p:cNvPicPr>
            <a:picLocks noChangeAspect="1"/>
          </p:cNvPicPr>
          <p:nvPr/>
        </p:nvPicPr>
        <p:blipFill>
          <a:blip r:embed="rId6"/>
          <a:stretch>
            <a:fillRect/>
          </a:stretch>
        </p:blipFill>
        <p:spPr>
          <a:xfrm>
            <a:off x="6096261" y="3221356"/>
            <a:ext cx="6000488" cy="3177906"/>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179" y="3527337"/>
            <a:ext cx="964535" cy="964535"/>
          </a:xfrm>
          <a:prstGeom prst="rect">
            <a:avLst/>
          </a:prstGeom>
        </p:spPr>
      </p:pic>
      <p:pic>
        <p:nvPicPr>
          <p:cNvPr id="10" name="Picture 9"/>
          <p:cNvPicPr>
            <a:picLocks noChangeAspect="1"/>
          </p:cNvPicPr>
          <p:nvPr/>
        </p:nvPicPr>
        <p:blipFill>
          <a:blip r:embed="rId8"/>
          <a:stretch>
            <a:fillRect/>
          </a:stretch>
        </p:blipFill>
        <p:spPr>
          <a:xfrm>
            <a:off x="4185707" y="4333455"/>
            <a:ext cx="1731082" cy="1579115"/>
          </a:xfrm>
          <a:prstGeom prst="rect">
            <a:avLst/>
          </a:prstGeom>
        </p:spPr>
      </p:pic>
    </p:spTree>
    <p:extLst>
      <p:ext uri="{BB962C8B-B14F-4D97-AF65-F5344CB8AC3E}">
        <p14:creationId xmlns:p14="http://schemas.microsoft.com/office/powerpoint/2010/main" val="8767132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7282954" y="795385"/>
            <a:ext cx="1689048" cy="14403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99323" y="92612"/>
            <a:ext cx="10724938" cy="1351952"/>
          </a:xfrm>
        </p:spPr>
        <p:txBody>
          <a:bodyPr>
            <a:normAutofit/>
          </a:bodyPr>
          <a:lstStyle/>
          <a:p>
            <a:r>
              <a:rPr lang="en-US" dirty="0">
                <a:latin typeface="Segoe UI Light" panose="020B0502040204020203" pitchFamily="34" charset="0"/>
                <a:cs typeface="Segoe UI Light" panose="020B0502040204020203" pitchFamily="34" charset="0"/>
              </a:rPr>
              <a:t>How to Deploy OMS?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733" y="1094068"/>
            <a:ext cx="964535" cy="964535"/>
          </a:xfrm>
          <a:prstGeom prst="rect">
            <a:avLst/>
          </a:prstGeom>
        </p:spPr>
      </p:pic>
      <p:sp>
        <p:nvSpPr>
          <p:cNvPr id="5" name="TextBox 4"/>
          <p:cNvSpPr txBox="1"/>
          <p:nvPr/>
        </p:nvSpPr>
        <p:spPr>
          <a:xfrm>
            <a:off x="7515656" y="905726"/>
            <a:ext cx="1298907" cy="382308"/>
          </a:xfrm>
          <a:prstGeom prst="rect">
            <a:avLst/>
          </a:prstGeom>
          <a:noFill/>
        </p:spPr>
        <p:txBody>
          <a:bodyPr wrap="none" rtlCol="0">
            <a:spAutoFit/>
          </a:bodyPr>
          <a:lstStyle/>
          <a:p>
            <a:r>
              <a:rPr lang="en-US" sz="1836" dirty="0"/>
              <a:t>Docker hub</a:t>
            </a:r>
          </a:p>
        </p:txBody>
      </p:sp>
      <p:grpSp>
        <p:nvGrpSpPr>
          <p:cNvPr id="11" name="Group 10"/>
          <p:cNvGrpSpPr/>
          <p:nvPr/>
        </p:nvGrpSpPr>
        <p:grpSpPr>
          <a:xfrm>
            <a:off x="9155076" y="795385"/>
            <a:ext cx="2011301" cy="1440354"/>
            <a:chOff x="7568197" y="3071337"/>
            <a:chExt cx="1972043" cy="141224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8197" y="3152651"/>
              <a:ext cx="1972043" cy="1036913"/>
            </a:xfrm>
            <a:prstGeom prst="rect">
              <a:avLst/>
            </a:prstGeom>
          </p:spPr>
        </p:pic>
        <p:sp>
          <p:nvSpPr>
            <p:cNvPr id="10" name="Rectangle: Rounded Corners 9"/>
            <p:cNvSpPr/>
            <p:nvPr/>
          </p:nvSpPr>
          <p:spPr>
            <a:xfrm>
              <a:off x="7731760" y="3071337"/>
              <a:ext cx="1656080" cy="1412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TextBox 13"/>
          <p:cNvSpPr txBox="1"/>
          <p:nvPr/>
        </p:nvSpPr>
        <p:spPr>
          <a:xfrm>
            <a:off x="7332583" y="1858982"/>
            <a:ext cx="1614249" cy="382308"/>
          </a:xfrm>
          <a:prstGeom prst="rect">
            <a:avLst/>
          </a:prstGeom>
          <a:noFill/>
        </p:spPr>
        <p:txBody>
          <a:bodyPr wrap="none" rtlCol="0">
            <a:spAutoFit/>
          </a:bodyPr>
          <a:lstStyle/>
          <a:p>
            <a:r>
              <a:rPr lang="en-US" sz="1836" dirty="0"/>
              <a:t>microsoft/oms</a:t>
            </a:r>
          </a:p>
        </p:txBody>
      </p:sp>
      <p:sp>
        <p:nvSpPr>
          <p:cNvPr id="15" name="TextBox 14"/>
          <p:cNvSpPr txBox="1"/>
          <p:nvPr/>
        </p:nvSpPr>
        <p:spPr>
          <a:xfrm>
            <a:off x="9321895" y="1890372"/>
            <a:ext cx="1746024" cy="318286"/>
          </a:xfrm>
          <a:prstGeom prst="rect">
            <a:avLst/>
          </a:prstGeom>
          <a:noFill/>
        </p:spPr>
        <p:txBody>
          <a:bodyPr wrap="none" rtlCol="0">
            <a:spAutoFit/>
          </a:bodyPr>
          <a:lstStyle/>
          <a:p>
            <a:r>
              <a:rPr lang="en-US" sz="1428" dirty="0"/>
              <a:t>OMS Agent for Linux</a:t>
            </a:r>
          </a:p>
        </p:txBody>
      </p:sp>
      <p:grpSp>
        <p:nvGrpSpPr>
          <p:cNvPr id="29" name="Group 28"/>
          <p:cNvGrpSpPr/>
          <p:nvPr/>
        </p:nvGrpSpPr>
        <p:grpSpPr>
          <a:xfrm>
            <a:off x="638072" y="2742572"/>
            <a:ext cx="4683741" cy="2890431"/>
            <a:chOff x="447779" y="2385851"/>
            <a:chExt cx="4592320" cy="2834013"/>
          </a:xfrm>
        </p:grpSpPr>
        <p:sp>
          <p:nvSpPr>
            <p:cNvPr id="26" name="Rectangle: Rounded Corners 25"/>
            <p:cNvSpPr/>
            <p:nvPr/>
          </p:nvSpPr>
          <p:spPr>
            <a:xfrm>
              <a:off x="447779" y="2385851"/>
              <a:ext cx="4592320" cy="28340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3" name="Picture 2"/>
            <p:cNvPicPr>
              <a:picLocks noChangeAspect="1"/>
            </p:cNvPicPr>
            <p:nvPr/>
          </p:nvPicPr>
          <p:blipFill>
            <a:blip r:embed="rId5"/>
            <a:stretch>
              <a:fillRect/>
            </a:stretch>
          </p:blipFill>
          <p:spPr>
            <a:xfrm>
              <a:off x="856640" y="2755572"/>
              <a:ext cx="3755888" cy="1989148"/>
            </a:xfrm>
            <a:prstGeom prst="rect">
              <a:avLst/>
            </a:prstGeom>
            <a:ln>
              <a:solidFill>
                <a:schemeClr val="tx1"/>
              </a:solidFill>
            </a:ln>
          </p:spPr>
        </p:pic>
        <p:sp>
          <p:nvSpPr>
            <p:cNvPr id="18" name="TextBox 17"/>
            <p:cNvSpPr txBox="1"/>
            <p:nvPr/>
          </p:nvSpPr>
          <p:spPr>
            <a:xfrm>
              <a:off x="1183278" y="4745109"/>
              <a:ext cx="3256661" cy="374846"/>
            </a:xfrm>
            <a:prstGeom prst="rect">
              <a:avLst/>
            </a:prstGeom>
            <a:noFill/>
          </p:spPr>
          <p:txBody>
            <a:bodyPr wrap="none" rtlCol="0">
              <a:spAutoFit/>
            </a:bodyPr>
            <a:lstStyle/>
            <a:p>
              <a:r>
                <a:rPr lang="en-US" sz="1836" dirty="0"/>
                <a:t>Azure OMS - Container Solution </a:t>
              </a:r>
            </a:p>
          </p:txBody>
        </p:sp>
      </p:grpSp>
      <p:grpSp>
        <p:nvGrpSpPr>
          <p:cNvPr id="30" name="Group 29"/>
          <p:cNvGrpSpPr/>
          <p:nvPr/>
        </p:nvGrpSpPr>
        <p:grpSpPr>
          <a:xfrm>
            <a:off x="7177149" y="3355447"/>
            <a:ext cx="3833794" cy="2513291"/>
            <a:chOff x="7147718" y="3257315"/>
            <a:chExt cx="3758963" cy="2464234"/>
          </a:xfrm>
        </p:grpSpPr>
        <p:sp>
          <p:nvSpPr>
            <p:cNvPr id="24" name="Rectangle: Rounded Corners 23"/>
            <p:cNvSpPr/>
            <p:nvPr/>
          </p:nvSpPr>
          <p:spPr>
            <a:xfrm>
              <a:off x="7147718" y="3257315"/>
              <a:ext cx="3758963" cy="2458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0552" y="3567583"/>
              <a:ext cx="3175047" cy="1838184"/>
            </a:xfrm>
            <a:prstGeom prst="rect">
              <a:avLst/>
            </a:prstGeom>
          </p:spPr>
        </p:pic>
        <p:sp>
          <p:nvSpPr>
            <p:cNvPr id="25" name="TextBox 24"/>
            <p:cNvSpPr txBox="1"/>
            <p:nvPr/>
          </p:nvSpPr>
          <p:spPr>
            <a:xfrm>
              <a:off x="7967975" y="5346703"/>
              <a:ext cx="2211503" cy="374846"/>
            </a:xfrm>
            <a:prstGeom prst="rect">
              <a:avLst/>
            </a:prstGeom>
            <a:noFill/>
          </p:spPr>
          <p:txBody>
            <a:bodyPr wrap="none" rtlCol="0">
              <a:spAutoFit/>
            </a:bodyPr>
            <a:lstStyle/>
            <a:p>
              <a:r>
                <a:rPr lang="en-US" sz="1836" dirty="0"/>
                <a:t>Docker Orchestration</a:t>
              </a:r>
            </a:p>
          </p:txBody>
        </p:sp>
      </p:grpSp>
      <p:sp>
        <p:nvSpPr>
          <p:cNvPr id="27" name="Arrow: Down 26"/>
          <p:cNvSpPr/>
          <p:nvPr/>
        </p:nvSpPr>
        <p:spPr>
          <a:xfrm>
            <a:off x="7969454" y="2475464"/>
            <a:ext cx="316049" cy="673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8" name="Arrow: Down 27"/>
          <p:cNvSpPr/>
          <p:nvPr/>
        </p:nvSpPr>
        <p:spPr>
          <a:xfrm>
            <a:off x="10002701" y="2442175"/>
            <a:ext cx="316049" cy="673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1" name="Arrow: Left 30"/>
          <p:cNvSpPr/>
          <p:nvPr/>
        </p:nvSpPr>
        <p:spPr>
          <a:xfrm>
            <a:off x="5677031" y="4376129"/>
            <a:ext cx="1036226" cy="466302"/>
          </a:xfrm>
          <a:prstGeom prst="leftArrow">
            <a:avLst>
              <a:gd name="adj1" fmla="val 4111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2" name="TextBox 31"/>
          <p:cNvSpPr txBox="1"/>
          <p:nvPr/>
        </p:nvSpPr>
        <p:spPr>
          <a:xfrm>
            <a:off x="5740106" y="3999445"/>
            <a:ext cx="1012470" cy="382308"/>
          </a:xfrm>
          <a:prstGeom prst="rect">
            <a:avLst/>
          </a:prstGeom>
          <a:noFill/>
        </p:spPr>
        <p:txBody>
          <a:bodyPr wrap="none" rtlCol="0">
            <a:spAutoFit/>
          </a:bodyPr>
          <a:lstStyle/>
          <a:p>
            <a:r>
              <a:rPr lang="en-US" sz="1836" dirty="0"/>
              <a:t>onboard</a:t>
            </a:r>
          </a:p>
        </p:txBody>
      </p:sp>
      <p:pic>
        <p:nvPicPr>
          <p:cNvPr id="46" name="Picture 45"/>
          <p:cNvPicPr>
            <a:picLocks noChangeAspect="1"/>
          </p:cNvPicPr>
          <p:nvPr/>
        </p:nvPicPr>
        <p:blipFill>
          <a:blip r:embed="rId7"/>
          <a:stretch>
            <a:fillRect/>
          </a:stretch>
        </p:blipFill>
        <p:spPr>
          <a:xfrm>
            <a:off x="1163009" y="1802389"/>
            <a:ext cx="3722721" cy="866555"/>
          </a:xfrm>
          <a:prstGeom prst="rect">
            <a:avLst/>
          </a:prstGeom>
        </p:spPr>
      </p:pic>
      <p:sp>
        <p:nvSpPr>
          <p:cNvPr id="47" name="TextBox 46"/>
          <p:cNvSpPr txBox="1"/>
          <p:nvPr/>
        </p:nvSpPr>
        <p:spPr>
          <a:xfrm>
            <a:off x="8654595" y="2607250"/>
            <a:ext cx="847671" cy="382308"/>
          </a:xfrm>
          <a:prstGeom prst="rect">
            <a:avLst/>
          </a:prstGeom>
          <a:noFill/>
        </p:spPr>
        <p:txBody>
          <a:bodyPr wrap="none" rtlCol="0">
            <a:spAutoFit/>
          </a:bodyPr>
          <a:lstStyle/>
          <a:p>
            <a:r>
              <a:rPr lang="en-US" sz="1836" dirty="0"/>
              <a:t>deploy</a:t>
            </a:r>
          </a:p>
        </p:txBody>
      </p:sp>
    </p:spTree>
    <p:extLst>
      <p:ext uri="{BB962C8B-B14F-4D97-AF65-F5344CB8AC3E}">
        <p14:creationId xmlns:p14="http://schemas.microsoft.com/office/powerpoint/2010/main" val="110774422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8060" y="290080"/>
            <a:ext cx="11698910" cy="1351952"/>
          </a:xfrm>
        </p:spPr>
        <p:txBody>
          <a:bodyPr/>
          <a:lstStyle/>
          <a:p>
            <a:r>
              <a:rPr lang="en-US" dirty="0">
                <a:latin typeface="Segoe UI Light" panose="020B0502040204020203" pitchFamily="34" charset="0"/>
                <a:cs typeface="Segoe UI Light" panose="020B0502040204020203" pitchFamily="34" charset="0"/>
              </a:rPr>
              <a:t>Operations Management Suite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Container Solution </a:t>
            </a:r>
            <a:endParaRPr lang="en-US" dirty="0"/>
          </a:p>
        </p:txBody>
      </p:sp>
      <p:sp>
        <p:nvSpPr>
          <p:cNvPr id="7" name="Rounded Rectangle 18"/>
          <p:cNvSpPr/>
          <p:nvPr/>
        </p:nvSpPr>
        <p:spPr>
          <a:xfrm>
            <a:off x="6798140" y="2956033"/>
            <a:ext cx="1706161" cy="160646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8" name="Group 7"/>
          <p:cNvGrpSpPr/>
          <p:nvPr/>
        </p:nvGrpSpPr>
        <p:grpSpPr>
          <a:xfrm>
            <a:off x="3578383" y="1890385"/>
            <a:ext cx="8510783" cy="4479325"/>
            <a:chOff x="1574481" y="1738117"/>
            <a:chExt cx="8345846" cy="4392518"/>
          </a:xfrm>
        </p:grpSpPr>
        <p:sp>
          <p:nvSpPr>
            <p:cNvPr id="9" name="Rounded Rectangle 6"/>
            <p:cNvSpPr/>
            <p:nvPr/>
          </p:nvSpPr>
          <p:spPr>
            <a:xfrm>
              <a:off x="4411594" y="1738117"/>
              <a:ext cx="5447708" cy="39244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10" name="Rounded Rectangle 16"/>
            <p:cNvSpPr/>
            <p:nvPr/>
          </p:nvSpPr>
          <p:spPr>
            <a:xfrm>
              <a:off x="1807047" y="3771141"/>
              <a:ext cx="2103349" cy="18421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pic>
          <p:nvPicPr>
            <p:cNvPr id="11" name="Picture 10"/>
            <p:cNvPicPr>
              <a:picLocks noChangeAspect="1"/>
            </p:cNvPicPr>
            <p:nvPr/>
          </p:nvPicPr>
          <p:blipFill>
            <a:blip r:embed="rId3"/>
            <a:stretch>
              <a:fillRect/>
            </a:stretch>
          </p:blipFill>
          <p:spPr>
            <a:xfrm>
              <a:off x="1574481" y="5171218"/>
              <a:ext cx="641710" cy="864323"/>
            </a:xfrm>
            <a:prstGeom prst="rect">
              <a:avLst/>
            </a:prstGeom>
          </p:spPr>
        </p:pic>
        <p:sp>
          <p:nvSpPr>
            <p:cNvPr id="12" name="Rounded Rectangle 21"/>
            <p:cNvSpPr/>
            <p:nvPr/>
          </p:nvSpPr>
          <p:spPr>
            <a:xfrm>
              <a:off x="9121817" y="5377506"/>
              <a:ext cx="764705" cy="4715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pic>
          <p:nvPicPr>
            <p:cNvPr id="13" name="Picture 12"/>
            <p:cNvPicPr>
              <a:picLocks noChangeAspect="1"/>
            </p:cNvPicPr>
            <p:nvPr/>
          </p:nvPicPr>
          <p:blipFill>
            <a:blip r:embed="rId4"/>
            <a:stretch>
              <a:fillRect/>
            </a:stretch>
          </p:blipFill>
          <p:spPr>
            <a:xfrm>
              <a:off x="9047860" y="5308604"/>
              <a:ext cx="872467" cy="822031"/>
            </a:xfrm>
            <a:prstGeom prst="rect">
              <a:avLst/>
            </a:prstGeom>
            <a:noFill/>
          </p:spPr>
        </p:pic>
        <p:sp>
          <p:nvSpPr>
            <p:cNvPr id="14" name="Rounded Rectangle 29"/>
            <p:cNvSpPr/>
            <p:nvPr/>
          </p:nvSpPr>
          <p:spPr>
            <a:xfrm>
              <a:off x="6988875" y="2100096"/>
              <a:ext cx="2303063" cy="20273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15" name="Group 14"/>
            <p:cNvGrpSpPr/>
            <p:nvPr/>
          </p:nvGrpSpPr>
          <p:grpSpPr>
            <a:xfrm>
              <a:off x="7470555" y="4368668"/>
              <a:ext cx="1339702" cy="1143866"/>
              <a:chOff x="8187070" y="4393825"/>
              <a:chExt cx="1339702" cy="1143866"/>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136" y="4468503"/>
                <a:ext cx="375811" cy="375811"/>
              </a:xfrm>
              <a:prstGeom prst="rect">
                <a:avLst/>
              </a:prstGeom>
              <a:noFill/>
            </p:spPr>
          </p:pic>
          <p:pic>
            <p:nvPicPr>
              <p:cNvPr id="41" name="Picture 40"/>
              <p:cNvPicPr>
                <a:picLocks noChangeAspect="1"/>
              </p:cNvPicPr>
              <p:nvPr/>
            </p:nvPicPr>
            <p:blipFill>
              <a:blip r:embed="rId6"/>
              <a:stretch>
                <a:fillRect/>
              </a:stretch>
            </p:blipFill>
            <p:spPr>
              <a:xfrm>
                <a:off x="8347136" y="4740134"/>
                <a:ext cx="1057588" cy="756235"/>
              </a:xfrm>
              <a:prstGeom prst="rect">
                <a:avLst/>
              </a:prstGeom>
            </p:spPr>
          </p:pic>
          <p:sp>
            <p:nvSpPr>
              <p:cNvPr id="42" name="Rounded Rectangle 33"/>
              <p:cNvSpPr/>
              <p:nvPr/>
            </p:nvSpPr>
            <p:spPr>
              <a:xfrm>
                <a:off x="8187070" y="4393825"/>
                <a:ext cx="1339702" cy="11438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5449" y="2272718"/>
              <a:ext cx="1702699" cy="819818"/>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97956" y="2880452"/>
              <a:ext cx="1404901" cy="813364"/>
            </a:xfrm>
            <a:prstGeom prst="rect">
              <a:avLst/>
            </a:prstGeom>
          </p:spPr>
        </p:pic>
        <p:sp>
          <p:nvSpPr>
            <p:cNvPr id="18" name="TextBox 17"/>
            <p:cNvSpPr txBox="1"/>
            <p:nvPr/>
          </p:nvSpPr>
          <p:spPr>
            <a:xfrm>
              <a:off x="7214460" y="3763126"/>
              <a:ext cx="1701604" cy="280758"/>
            </a:xfrm>
            <a:prstGeom prst="rect">
              <a:avLst/>
            </a:prstGeom>
            <a:noFill/>
          </p:spPr>
          <p:txBody>
            <a:bodyPr wrap="none" rtlCol="0">
              <a:spAutoFit/>
            </a:bodyPr>
            <a:lstStyle/>
            <a:p>
              <a:pPr defTabSz="932418"/>
              <a:r>
                <a:rPr lang="en-US" sz="1224" dirty="0">
                  <a:solidFill>
                    <a:srgbClr val="5B9BD5">
                      <a:lumMod val="75000"/>
                    </a:srgbClr>
                  </a:solidFill>
                  <a:latin typeface="Segoe UI" panose="020B0502040204020203" pitchFamily="34" charset="0"/>
                  <a:cs typeface="Segoe UI" panose="020B0502040204020203" pitchFamily="34" charset="0"/>
                </a:rPr>
                <a:t>Azure Container Service</a:t>
              </a:r>
            </a:p>
          </p:txBody>
        </p:sp>
        <p:cxnSp>
          <p:nvCxnSpPr>
            <p:cNvPr id="19" name="Straight Arrow Connector 18"/>
            <p:cNvCxnSpPr/>
            <p:nvPr/>
          </p:nvCxnSpPr>
          <p:spPr>
            <a:xfrm flipH="1" flipV="1">
              <a:off x="6239936" y="3113793"/>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9"/>
            <a:stretch>
              <a:fillRect/>
            </a:stretch>
          </p:blipFill>
          <p:spPr>
            <a:xfrm>
              <a:off x="6227502" y="3229128"/>
              <a:ext cx="1375900" cy="1820477"/>
            </a:xfrm>
            <a:prstGeom prst="rect">
              <a:avLst/>
            </a:prstGeom>
          </p:spPr>
        </p:pic>
        <p:pic>
          <p:nvPicPr>
            <p:cNvPr id="21" name="Picture 20"/>
            <p:cNvPicPr>
              <a:picLocks noChangeAspect="1"/>
            </p:cNvPicPr>
            <p:nvPr/>
          </p:nvPicPr>
          <p:blipFill>
            <a:blip r:embed="rId10"/>
            <a:stretch>
              <a:fillRect/>
            </a:stretch>
          </p:blipFill>
          <p:spPr>
            <a:xfrm>
              <a:off x="5295153" y="4585751"/>
              <a:ext cx="862206" cy="1027543"/>
            </a:xfrm>
            <a:prstGeom prst="rect">
              <a:avLst/>
            </a:prstGeom>
          </p:spPr>
        </p:pic>
        <p:cxnSp>
          <p:nvCxnSpPr>
            <p:cNvPr id="22" name="Straight Arrow Connector 21"/>
            <p:cNvCxnSpPr/>
            <p:nvPr/>
          </p:nvCxnSpPr>
          <p:spPr>
            <a:xfrm flipV="1">
              <a:off x="5651825" y="4084150"/>
              <a:ext cx="0" cy="5016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120322" y="4023665"/>
              <a:ext cx="1432289" cy="1422015"/>
              <a:chOff x="1488268" y="3915367"/>
              <a:chExt cx="1322700" cy="1183468"/>
            </a:xfrm>
          </p:grpSpPr>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690" y="3954969"/>
                <a:ext cx="373397" cy="378197"/>
              </a:xfrm>
              <a:prstGeom prst="rect">
                <a:avLst/>
              </a:prstGeom>
              <a:noFill/>
            </p:spPr>
          </p:pic>
          <p:pic>
            <p:nvPicPr>
              <p:cNvPr id="36" name="Picture 35"/>
              <p:cNvPicPr>
                <a:picLocks noChangeAspect="1"/>
              </p:cNvPicPr>
              <p:nvPr/>
            </p:nvPicPr>
            <p:blipFill>
              <a:blip r:embed="rId6"/>
              <a:stretch>
                <a:fillRect/>
              </a:stretch>
            </p:blipFill>
            <p:spPr>
              <a:xfrm>
                <a:off x="1600036" y="4342600"/>
                <a:ext cx="1044166" cy="756235"/>
              </a:xfrm>
              <a:prstGeom prst="rect">
                <a:avLst/>
              </a:prstGeom>
            </p:spPr>
          </p:pic>
          <p:sp>
            <p:nvSpPr>
              <p:cNvPr id="37" name="Rounded Rectangle 38"/>
              <p:cNvSpPr/>
              <p:nvPr/>
            </p:nvSpPr>
            <p:spPr>
              <a:xfrm>
                <a:off x="1488268" y="3915367"/>
                <a:ext cx="1322700" cy="11438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pic>
            <p:nvPicPr>
              <p:cNvPr id="38" name="Picture 37"/>
              <p:cNvPicPr>
                <a:picLocks noChangeAspect="1"/>
              </p:cNvPicPr>
              <p:nvPr/>
            </p:nvPicPr>
            <p:blipFill>
              <a:blip r:embed="rId11"/>
              <a:stretch>
                <a:fillRect/>
              </a:stretch>
            </p:blipFill>
            <p:spPr>
              <a:xfrm>
                <a:off x="1930647" y="3921584"/>
                <a:ext cx="437943" cy="438416"/>
              </a:xfrm>
              <a:prstGeom prst="rect">
                <a:avLst/>
              </a:prstGeom>
            </p:spPr>
          </p:pic>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99527" y="3981346"/>
                <a:ext cx="327075" cy="327075"/>
              </a:xfrm>
              <a:prstGeom prst="rect">
                <a:avLst/>
              </a:prstGeom>
            </p:spPr>
          </p:pic>
        </p:grpSp>
        <p:pic>
          <p:nvPicPr>
            <p:cNvPr id="24" name="Picture 23"/>
            <p:cNvPicPr>
              <a:picLocks noChangeAspect="1"/>
            </p:cNvPicPr>
            <p:nvPr/>
          </p:nvPicPr>
          <p:blipFill>
            <a:blip r:embed="rId13"/>
            <a:stretch>
              <a:fillRect/>
            </a:stretch>
          </p:blipFill>
          <p:spPr>
            <a:xfrm>
              <a:off x="3246766" y="3574694"/>
              <a:ext cx="1645169" cy="1382926"/>
            </a:xfrm>
            <a:prstGeom prst="rect">
              <a:avLst/>
            </a:prstGeom>
          </p:spPr>
        </p:pic>
        <p:grpSp>
          <p:nvGrpSpPr>
            <p:cNvPr id="25" name="Group 24"/>
            <p:cNvGrpSpPr/>
            <p:nvPr/>
          </p:nvGrpSpPr>
          <p:grpSpPr>
            <a:xfrm>
              <a:off x="1629703" y="1758888"/>
              <a:ext cx="2302966" cy="2036738"/>
              <a:chOff x="1789898" y="1813770"/>
              <a:chExt cx="2302966" cy="2036738"/>
            </a:xfrm>
          </p:grpSpPr>
          <p:sp>
            <p:nvSpPr>
              <p:cNvPr id="27" name="Rounded Rectangle 15"/>
              <p:cNvSpPr/>
              <p:nvPr/>
            </p:nvSpPr>
            <p:spPr>
              <a:xfrm>
                <a:off x="2006143" y="1813770"/>
                <a:ext cx="2086721" cy="18044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pic>
            <p:nvPicPr>
              <p:cNvPr id="28" name="Picture 27"/>
              <p:cNvPicPr>
                <a:picLocks noChangeAspect="1"/>
              </p:cNvPicPr>
              <p:nvPr/>
            </p:nvPicPr>
            <p:blipFill>
              <a:blip r:embed="rId14"/>
              <a:stretch>
                <a:fillRect/>
              </a:stretch>
            </p:blipFill>
            <p:spPr>
              <a:xfrm>
                <a:off x="1789898" y="3259359"/>
                <a:ext cx="888179" cy="591149"/>
              </a:xfrm>
              <a:prstGeom prst="rect">
                <a:avLst/>
              </a:prstGeom>
            </p:spPr>
          </p:pic>
          <p:grpSp>
            <p:nvGrpSpPr>
              <p:cNvPr id="29" name="Group 28"/>
              <p:cNvGrpSpPr/>
              <p:nvPr/>
            </p:nvGrpSpPr>
            <p:grpSpPr>
              <a:xfrm>
                <a:off x="2321609" y="2040059"/>
                <a:ext cx="1473739" cy="1360093"/>
                <a:chOff x="1488268" y="3915367"/>
                <a:chExt cx="1322700" cy="1183468"/>
              </a:xfrm>
            </p:grpSpPr>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690" y="3954969"/>
                  <a:ext cx="373397" cy="378197"/>
                </a:xfrm>
                <a:prstGeom prst="rect">
                  <a:avLst/>
                </a:prstGeom>
                <a:noFill/>
              </p:spPr>
            </p:pic>
            <p:pic>
              <p:nvPicPr>
                <p:cNvPr id="31" name="Picture 30"/>
                <p:cNvPicPr>
                  <a:picLocks noChangeAspect="1"/>
                </p:cNvPicPr>
                <p:nvPr/>
              </p:nvPicPr>
              <p:blipFill>
                <a:blip r:embed="rId6"/>
                <a:stretch>
                  <a:fillRect/>
                </a:stretch>
              </p:blipFill>
              <p:spPr>
                <a:xfrm>
                  <a:off x="1600036" y="4342600"/>
                  <a:ext cx="1044166" cy="756235"/>
                </a:xfrm>
                <a:prstGeom prst="rect">
                  <a:avLst/>
                </a:prstGeom>
              </p:spPr>
            </p:pic>
            <p:sp>
              <p:nvSpPr>
                <p:cNvPr id="32" name="Rounded Rectangle 50"/>
                <p:cNvSpPr/>
                <p:nvPr/>
              </p:nvSpPr>
              <p:spPr>
                <a:xfrm>
                  <a:off x="1488268" y="3915367"/>
                  <a:ext cx="1322700" cy="11834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pic>
              <p:nvPicPr>
                <p:cNvPr id="33" name="Picture 32"/>
                <p:cNvPicPr>
                  <a:picLocks noChangeAspect="1"/>
                </p:cNvPicPr>
                <p:nvPr/>
              </p:nvPicPr>
              <p:blipFill>
                <a:blip r:embed="rId11"/>
                <a:stretch>
                  <a:fillRect/>
                </a:stretch>
              </p:blipFill>
              <p:spPr>
                <a:xfrm>
                  <a:off x="1930647" y="3921584"/>
                  <a:ext cx="437943" cy="438416"/>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99527" y="3981346"/>
                  <a:ext cx="327075" cy="327075"/>
                </a:xfrm>
                <a:prstGeom prst="rect">
                  <a:avLst/>
                </a:prstGeom>
              </p:spPr>
            </p:pic>
          </p:grpSp>
        </p:grpSp>
        <p:pic>
          <p:nvPicPr>
            <p:cNvPr id="26" name="Picture 25"/>
            <p:cNvPicPr>
              <a:picLocks noChangeAspect="1"/>
            </p:cNvPicPr>
            <p:nvPr/>
          </p:nvPicPr>
          <p:blipFill>
            <a:blip r:embed="rId15"/>
            <a:stretch>
              <a:fillRect/>
            </a:stretch>
          </p:blipFill>
          <p:spPr>
            <a:xfrm>
              <a:off x="3376633" y="2525394"/>
              <a:ext cx="1493968" cy="964358"/>
            </a:xfrm>
            <a:prstGeom prst="rect">
              <a:avLst/>
            </a:prstGeom>
          </p:spPr>
        </p:pic>
      </p:grpSp>
      <p:sp>
        <p:nvSpPr>
          <p:cNvPr id="44" name="Content Placeholder 4"/>
          <p:cNvSpPr>
            <a:spLocks noGrp="1"/>
          </p:cNvSpPr>
          <p:nvPr>
            <p:ph sz="half" idx="4294967295"/>
          </p:nvPr>
        </p:nvSpPr>
        <p:spPr>
          <a:xfrm>
            <a:off x="328024" y="2005682"/>
            <a:ext cx="3253411" cy="4437333"/>
          </a:xfrm>
          <a:prstGeom prst="rect">
            <a:avLst/>
          </a:prstGeom>
          <a:solidFill>
            <a:schemeClr val="bg1">
              <a:lumMod val="95000"/>
            </a:schemeClr>
          </a:solidFill>
        </p:spPr>
        <p:txBody>
          <a:bodyPr>
            <a:normAutofit/>
          </a:bodyPr>
          <a:lstStyle/>
          <a:p>
            <a:pPr>
              <a:buFont typeface="Wingdings" charset="2"/>
              <a:buChar char="ü"/>
            </a:pPr>
            <a:r>
              <a:rPr lang="en-US" sz="2000" dirty="0">
                <a:solidFill>
                  <a:srgbClr val="292929"/>
                </a:solidFill>
                <a:latin typeface="Segoe UI Light" panose="020B0502040204020203" pitchFamily="34" charset="0"/>
                <a:cs typeface="Segoe UI Light" panose="020B0502040204020203" pitchFamily="34" charset="0"/>
              </a:rPr>
              <a:t>Support Docker Swarm, DCOS, Kubernetes</a:t>
            </a:r>
          </a:p>
          <a:p>
            <a:pPr>
              <a:buFont typeface="Wingdings" charset="2"/>
              <a:buChar char="ü"/>
            </a:pPr>
            <a:r>
              <a:rPr lang="en-US" sz="2000" dirty="0">
                <a:solidFill>
                  <a:srgbClr val="292929"/>
                </a:solidFill>
                <a:latin typeface="Segoe UI Light" panose="020B0502040204020203" pitchFamily="34" charset="0"/>
                <a:cs typeface="Segoe UI Light" panose="020B0502040204020203" pitchFamily="34" charset="0"/>
              </a:rPr>
              <a:t>Standardize monitoring regardless of the Docker orchestration and platform</a:t>
            </a:r>
          </a:p>
          <a:p>
            <a:pPr>
              <a:buFont typeface="Wingdings" charset="2"/>
              <a:buChar char="ü"/>
            </a:pPr>
            <a:r>
              <a:rPr lang="en-US" sz="2000" dirty="0">
                <a:solidFill>
                  <a:srgbClr val="292929"/>
                </a:solidFill>
                <a:latin typeface="Segoe UI Light" panose="020B0502040204020203" pitchFamily="34" charset="0"/>
                <a:cs typeface="Segoe UI Light" panose="020B0502040204020203" pitchFamily="34" charset="0"/>
              </a:rPr>
              <a:t>Linux and Windows Server Container</a:t>
            </a:r>
          </a:p>
          <a:p>
            <a:pPr>
              <a:buFont typeface="Wingdings" charset="2"/>
              <a:buChar char="ü"/>
            </a:pPr>
            <a:r>
              <a:rPr lang="en-US" sz="2000" dirty="0">
                <a:solidFill>
                  <a:srgbClr val="292929"/>
                </a:solidFill>
                <a:latin typeface="Segoe UI Light" panose="020B0502040204020203" pitchFamily="34" charset="0"/>
                <a:cs typeface="Segoe UI Light" panose="020B0502040204020203" pitchFamily="34" charset="0"/>
              </a:rPr>
              <a:t>Azure, on premise, and other cloud environment</a:t>
            </a:r>
          </a:p>
        </p:txBody>
      </p:sp>
      <p:pic>
        <p:nvPicPr>
          <p:cNvPr id="50" name="Picture 49"/>
          <p:cNvPicPr>
            <a:picLocks noChangeAspect="1"/>
          </p:cNvPicPr>
          <p:nvPr/>
        </p:nvPicPr>
        <p:blipFill>
          <a:blip r:embed="rId16"/>
          <a:stretch>
            <a:fillRect/>
          </a:stretch>
        </p:blipFill>
        <p:spPr>
          <a:xfrm>
            <a:off x="6928460" y="3068580"/>
            <a:ext cx="1552458" cy="1355732"/>
          </a:xfrm>
          <a:prstGeom prst="rect">
            <a:avLst/>
          </a:prstGeom>
        </p:spPr>
      </p:pic>
    </p:spTree>
    <p:extLst>
      <p:ext uri="{BB962C8B-B14F-4D97-AF65-F5344CB8AC3E}">
        <p14:creationId xmlns:p14="http://schemas.microsoft.com/office/powerpoint/2010/main" val="13214201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t>
            </a:r>
            <a:r>
              <a:rPr lang="en-US" dirty="0">
                <a:solidFill>
                  <a:srgbClr val="00BCF2"/>
                </a:solidFill>
                <a:latin typeface="+mn-lt"/>
              </a:rPr>
              <a:t>inside</a:t>
            </a:r>
            <a:r>
              <a:rPr lang="en-US" dirty="0"/>
              <a:t> virtual machines</a:t>
            </a:r>
            <a:br>
              <a:rPr lang="en-US" dirty="0"/>
            </a:br>
            <a:r>
              <a:rPr lang="en-US" sz="2856" dirty="0">
                <a:solidFill>
                  <a:srgbClr val="0078D7"/>
                </a:solidFill>
                <a:latin typeface="+mn-lt"/>
              </a:rPr>
              <a:t>Deployment options suited to many scenarios</a:t>
            </a:r>
          </a:p>
        </p:txBody>
      </p:sp>
      <p:sp>
        <p:nvSpPr>
          <p:cNvPr id="645" name="Rectangle 644"/>
          <p:cNvSpPr/>
          <p:nvPr/>
        </p:nvSpPr>
        <p:spPr>
          <a:xfrm>
            <a:off x="283978" y="1676400"/>
            <a:ext cx="5812022" cy="5059363"/>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Containers in VMs: </a:t>
            </a:r>
            <a:r>
              <a:rPr lang="en-US" dirty="0">
                <a:solidFill>
                  <a:srgbClr val="333333"/>
                </a:solidFill>
                <a:cs typeface="Segoe UI" pitchFamily="34" charset="0"/>
              </a:rPr>
              <a:t>By combining containers with VMs, users can deploy multiple, different VM operating systems, and inside, deploy multiple containers within those guest OSs.</a:t>
            </a:r>
          </a:p>
          <a:p>
            <a:pPr marL="0" lvl="1" defTabSz="471494">
              <a:lnSpc>
                <a:spcPct val="90000"/>
              </a:lnSpc>
              <a:spcBef>
                <a:spcPts val="600"/>
              </a:spcBef>
              <a:spcAft>
                <a:spcPts val="1200"/>
              </a:spcAft>
              <a:buClr>
                <a:srgbClr val="EFEFEF"/>
              </a:buClr>
            </a:pPr>
            <a:r>
              <a:rPr lang="en-US" dirty="0">
                <a:solidFill>
                  <a:srgbClr val="333333"/>
                </a:solidFill>
                <a:cs typeface="Segoe UI" pitchFamily="34" charset="0"/>
              </a:rPr>
              <a:t>By combining containers with VMs, fewer VMs would be required to support a larger number of apps.</a:t>
            </a:r>
          </a:p>
          <a:p>
            <a:pPr marL="0" lvl="1" defTabSz="471494">
              <a:lnSpc>
                <a:spcPct val="90000"/>
              </a:lnSpc>
              <a:spcBef>
                <a:spcPts val="600"/>
              </a:spcBef>
              <a:spcAft>
                <a:spcPts val="1200"/>
              </a:spcAft>
              <a:buClr>
                <a:srgbClr val="EFEFEF"/>
              </a:buClr>
            </a:pPr>
            <a:r>
              <a:rPr lang="en-US" dirty="0">
                <a:solidFill>
                  <a:srgbClr val="333333"/>
                </a:solidFill>
                <a:cs typeface="Segoe UI" pitchFamily="34" charset="0"/>
              </a:rPr>
              <a:t>Fewer VMs would result in a reduction in storage consumption.</a:t>
            </a:r>
          </a:p>
          <a:p>
            <a:pPr marL="0" lvl="1" defTabSz="471494">
              <a:lnSpc>
                <a:spcPct val="90000"/>
              </a:lnSpc>
              <a:spcBef>
                <a:spcPts val="600"/>
              </a:spcBef>
              <a:spcAft>
                <a:spcPts val="1200"/>
              </a:spcAft>
              <a:buClr>
                <a:srgbClr val="EFEFEF"/>
              </a:buClr>
            </a:pPr>
            <a:r>
              <a:rPr lang="en-US" dirty="0">
                <a:solidFill>
                  <a:srgbClr val="333333"/>
                </a:solidFill>
                <a:cs typeface="Segoe UI" pitchFamily="34" charset="0"/>
              </a:rPr>
              <a:t>Each VM would support multiple isolated apps, increasing overall density.</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Running containers inside VMs enables features such as live migration for optimal resource utilization and host maintenance.</a:t>
            </a:r>
          </a:p>
        </p:txBody>
      </p:sp>
      <p:sp>
        <p:nvSpPr>
          <p:cNvPr id="18" name="Rectangle 17"/>
          <p:cNvSpPr/>
          <p:nvPr/>
        </p:nvSpPr>
        <p:spPr bwMode="auto">
          <a:xfrm>
            <a:off x="6651558" y="2887153"/>
            <a:ext cx="5197006" cy="384860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829111" y="5195195"/>
            <a:ext cx="4841901"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26" name="Rectangle 25"/>
          <p:cNvSpPr/>
          <p:nvPr/>
        </p:nvSpPr>
        <p:spPr bwMode="auto">
          <a:xfrm>
            <a:off x="6840093" y="4551761"/>
            <a:ext cx="2356723" cy="5549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27" name="Rectangle 26"/>
          <p:cNvSpPr/>
          <p:nvPr/>
        </p:nvSpPr>
        <p:spPr bwMode="auto">
          <a:xfrm>
            <a:off x="9314289" y="4544788"/>
            <a:ext cx="2348787" cy="55495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Guest OS</a:t>
            </a:r>
            <a:br>
              <a:rPr lang="en-US" sz="14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w/ Container Support</a:t>
            </a:r>
            <a:endParaRPr lang="en-US" sz="1400" dirty="0">
              <a:solidFill>
                <a:schemeClr val="bg1"/>
              </a:solidFill>
              <a:ea typeface="Segoe UI" pitchFamily="34" charset="0"/>
              <a:cs typeface="Segoe UI" pitchFamily="34" charset="0"/>
            </a:endParaRPr>
          </a:p>
        </p:txBody>
      </p:sp>
      <p:sp>
        <p:nvSpPr>
          <p:cNvPr id="28" name="TextBox 27"/>
          <p:cNvSpPr txBox="1"/>
          <p:nvPr/>
        </p:nvSpPr>
        <p:spPr>
          <a:xfrm>
            <a:off x="9673070" y="1841149"/>
            <a:ext cx="1615221" cy="252167"/>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r>
              <a:rPr lang="en-US" dirty="0"/>
              <a:t>Virtual Machine</a:t>
            </a:r>
          </a:p>
        </p:txBody>
      </p:sp>
      <p:sp>
        <p:nvSpPr>
          <p:cNvPr id="22" name="Rectangle 21"/>
          <p:cNvSpPr/>
          <p:nvPr/>
        </p:nvSpPr>
        <p:spPr bwMode="auto">
          <a:xfrm>
            <a:off x="6840093" y="3089885"/>
            <a:ext cx="2356723" cy="137339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29" name="Rectangle 28"/>
          <p:cNvSpPr/>
          <p:nvPr/>
        </p:nvSpPr>
        <p:spPr bwMode="auto">
          <a:xfrm>
            <a:off x="9314290" y="3099682"/>
            <a:ext cx="1130634" cy="137339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App A</a:t>
            </a:r>
            <a:br>
              <a:rPr lang="en-US"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Bins/</a:t>
            </a:r>
            <a:br>
              <a:rPr lang="en-US" sz="12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Libraries</a:t>
            </a:r>
          </a:p>
        </p:txBody>
      </p:sp>
      <p:sp>
        <p:nvSpPr>
          <p:cNvPr id="19" name="Rectangle 18"/>
          <p:cNvSpPr/>
          <p:nvPr/>
        </p:nvSpPr>
        <p:spPr bwMode="auto">
          <a:xfrm>
            <a:off x="6829111" y="5923755"/>
            <a:ext cx="4841901" cy="640080"/>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sp>
        <p:nvSpPr>
          <p:cNvPr id="38" name="Rectangle 37"/>
          <p:cNvSpPr/>
          <p:nvPr/>
        </p:nvSpPr>
        <p:spPr bwMode="auto">
          <a:xfrm>
            <a:off x="10540377" y="3099682"/>
            <a:ext cx="1130634" cy="137339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bg1"/>
                </a:solidFill>
                <a:ea typeface="Segoe UI" pitchFamily="34" charset="0"/>
                <a:cs typeface="Segoe UI" pitchFamily="34" charset="0"/>
              </a:rPr>
              <a:t>App B</a:t>
            </a:r>
            <a:br>
              <a:rPr lang="en-US"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Bins/</a:t>
            </a:r>
            <a:br>
              <a:rPr lang="en-US" sz="1200" dirty="0">
                <a:solidFill>
                  <a:schemeClr val="bg1"/>
                </a:solidFill>
                <a:ea typeface="Segoe UI" pitchFamily="34" charset="0"/>
                <a:cs typeface="Segoe UI" pitchFamily="34" charset="0"/>
              </a:rPr>
            </a:br>
            <a:r>
              <a:rPr lang="en-US" sz="1200" dirty="0">
                <a:solidFill>
                  <a:schemeClr val="bg1"/>
                </a:solidFill>
                <a:ea typeface="Segoe UI" pitchFamily="34" charset="0"/>
                <a:cs typeface="Segoe UI" pitchFamily="34" charset="0"/>
              </a:rPr>
              <a:t>Libraries</a:t>
            </a:r>
          </a:p>
        </p:txBody>
      </p:sp>
      <p:sp>
        <p:nvSpPr>
          <p:cNvPr id="25" name="Rectangle 24"/>
          <p:cNvSpPr/>
          <p:nvPr/>
        </p:nvSpPr>
        <p:spPr bwMode="auto">
          <a:xfrm>
            <a:off x="9298287" y="3062054"/>
            <a:ext cx="2364789" cy="2047217"/>
          </a:xfrm>
          <a:prstGeom prst="rect">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p:cNvCxnSpPr/>
          <p:nvPr/>
        </p:nvCxnSpPr>
        <p:spPr>
          <a:xfrm>
            <a:off x="10486617" y="2187280"/>
            <a:ext cx="0" cy="874774"/>
          </a:xfrm>
          <a:prstGeom prst="line">
            <a:avLst/>
          </a:prstGeom>
          <a:ln w="79375">
            <a:solidFill>
              <a:srgbClr val="FF8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0568226" y="3116619"/>
            <a:ext cx="1029523" cy="1339689"/>
          </a:xfrm>
          <a:prstGeom prst="rect">
            <a:avLst/>
          </a:prstGeom>
          <a:noFill/>
          <a:ln w="66675">
            <a:solidFill>
              <a:srgbClr val="73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10607284" y="2348803"/>
            <a:ext cx="989053" cy="249299"/>
          </a:xfrm>
          <a:prstGeom prst="rect">
            <a:avLst/>
          </a:prstGeom>
          <a:noFill/>
        </p:spPr>
        <p:txBody>
          <a:bodyPr wrap="none" lIns="0" tIns="0" rIns="0" bIns="0" rtlCol="0">
            <a:spAutoFit/>
          </a:bodyPr>
          <a:lstStyle>
            <a:defPPr>
              <a:defRPr lang="en-US"/>
            </a:defPPr>
            <a:lvl1pPr>
              <a:lnSpc>
                <a:spcPct val="90000"/>
              </a:lnSpc>
              <a:spcAft>
                <a:spcPts val="600"/>
              </a:spcAft>
              <a:defRPr>
                <a:solidFill>
                  <a:srgbClr val="FF8C00"/>
                </a:solidFill>
              </a:defRPr>
            </a:lvl1pPr>
          </a:lstStyle>
          <a:p>
            <a:r>
              <a:rPr lang="en-US" dirty="0">
                <a:solidFill>
                  <a:srgbClr val="734F96"/>
                </a:solidFill>
              </a:rPr>
              <a:t>Container</a:t>
            </a:r>
          </a:p>
        </p:txBody>
      </p:sp>
      <p:cxnSp>
        <p:nvCxnSpPr>
          <p:cNvPr id="41" name="Straight Connector 40"/>
          <p:cNvCxnSpPr/>
          <p:nvPr/>
        </p:nvCxnSpPr>
        <p:spPr>
          <a:xfrm flipH="1">
            <a:off x="11101810" y="2598102"/>
            <a:ext cx="0" cy="515228"/>
          </a:xfrm>
          <a:prstGeom prst="line">
            <a:avLst/>
          </a:prstGeom>
          <a:ln w="79375">
            <a:solidFill>
              <a:srgbClr val="734F9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124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99" name="TextBox 198"/>
          <p:cNvSpPr txBox="1"/>
          <p:nvPr/>
        </p:nvSpPr>
        <p:spPr>
          <a:xfrm>
            <a:off x="255050" y="1396860"/>
            <a:ext cx="6875024" cy="2578435"/>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en-US" sz="2040" b="1" kern="0" dirty="0">
                <a:solidFill>
                  <a:srgbClr val="0078D7"/>
                </a:solidFill>
              </a:rPr>
              <a:t>Containers</a:t>
            </a:r>
            <a:endParaRPr lang="en-US" sz="2040" kern="0" dirty="0">
              <a:solidFill>
                <a:srgbClr val="333333"/>
              </a:solidFill>
            </a:endParaRPr>
          </a:p>
        </p:txBody>
      </p:sp>
      <p:grpSp>
        <p:nvGrpSpPr>
          <p:cNvPr id="5" name="Group 4"/>
          <p:cNvGrpSpPr/>
          <p:nvPr/>
        </p:nvGrpSpPr>
        <p:grpSpPr>
          <a:xfrm>
            <a:off x="265647" y="4114361"/>
            <a:ext cx="6875024" cy="2578435"/>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en-US" sz="2040" b="1" kern="0" dirty="0">
                  <a:solidFill>
                    <a:srgbClr val="0078D7"/>
                  </a:solidFill>
                </a:rPr>
                <a:t>Traditional virtual machines </a:t>
              </a:r>
              <a:r>
                <a:rPr lang="en-US" sz="2040" kern="0" dirty="0">
                  <a:solidFill>
                    <a:srgbClr val="333333"/>
                  </a:solidFill>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91" cy="967299"/>
                <a:chOff x="5399594" y="1999708"/>
                <a:chExt cx="862107"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sp>
              <p:nvSpPr>
                <p:cNvPr id="519" name="TextBox 518"/>
                <p:cNvSpPr txBox="1"/>
                <p:nvPr/>
              </p:nvSpPr>
              <p:spPr>
                <a:xfrm>
                  <a:off x="5399594" y="1999708"/>
                  <a:ext cx="862105" cy="34073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1122" b="1" kern="0" dirty="0">
                      <a:solidFill>
                        <a:schemeClr val="bg1"/>
                      </a:solidFill>
                    </a:rPr>
                    <a:t>VM</a:t>
                  </a:r>
                </a:p>
              </p:txBody>
            </p:sp>
            <p:grpSp>
              <p:nvGrpSpPr>
                <p:cNvPr id="520" name="Group 519"/>
                <p:cNvGrpSpPr/>
                <p:nvPr/>
              </p:nvGrpSpPr>
              <p:grpSpPr>
                <a:xfrm>
                  <a:off x="5399594" y="2343764"/>
                  <a:ext cx="862107" cy="652983"/>
                  <a:chOff x="5399594" y="2421341"/>
                  <a:chExt cx="862107" cy="550004"/>
                </a:xfrm>
              </p:grpSpPr>
              <p:sp>
                <p:nvSpPr>
                  <p:cNvPr id="521" name="Rectangle 520"/>
                  <p:cNvSpPr/>
                  <p:nvPr/>
                </p:nvSpPr>
                <p:spPr bwMode="auto">
                  <a:xfrm>
                    <a:off x="5399596" y="2421341"/>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522" name="Rectangle 521"/>
                  <p:cNvSpPr/>
                  <p:nvPr/>
                </p:nvSpPr>
                <p:spPr bwMode="auto">
                  <a:xfrm>
                    <a:off x="5399594" y="269702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t" anchorCtr="0" forceAA="0" compatLnSpc="1">
                <a:prstTxWarp prst="textNoShape">
                  <a:avLst/>
                </a:prstTxWarp>
                <a:noAutofit/>
              </a:bodyPr>
              <a:lstStyle/>
              <a:p>
                <a:pPr algn="ctr" defTabSz="95011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sp>
              <p:nvSpPr>
                <p:cNvPr id="532" name="TextBox 531"/>
                <p:cNvSpPr txBox="1"/>
                <p:nvPr/>
              </p:nvSpPr>
              <p:spPr>
                <a:xfrm>
                  <a:off x="5399594" y="1999708"/>
                  <a:ext cx="862105" cy="34073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1122" b="1" kern="0" dirty="0">
                      <a:solidFill>
                        <a:schemeClr val="bg1"/>
                      </a:solidFill>
                    </a:rPr>
                    <a:t>VM</a:t>
                  </a:r>
                </a:p>
              </p:txBody>
            </p:sp>
            <p:grpSp>
              <p:nvGrpSpPr>
                <p:cNvPr id="533" name="Group 532"/>
                <p:cNvGrpSpPr/>
                <p:nvPr/>
              </p:nvGrpSpPr>
              <p:grpSpPr>
                <a:xfrm>
                  <a:off x="5399594" y="2340355"/>
                  <a:ext cx="862105" cy="652983"/>
                  <a:chOff x="5399594" y="2418470"/>
                  <a:chExt cx="862105" cy="550004"/>
                </a:xfrm>
              </p:grpSpPr>
              <p:sp>
                <p:nvSpPr>
                  <p:cNvPr id="534" name="Rectangle 533"/>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535" name="Rectangle 534"/>
                  <p:cNvSpPr/>
                  <p:nvPr/>
                </p:nvSpPr>
                <p:spPr bwMode="auto">
                  <a:xfrm>
                    <a:off x="5399594" y="2694154"/>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sp>
              <p:nvSpPr>
                <p:cNvPr id="544" name="TextBox 543"/>
                <p:cNvSpPr txBox="1"/>
                <p:nvPr/>
              </p:nvSpPr>
              <p:spPr>
                <a:xfrm>
                  <a:off x="5399594" y="1999709"/>
                  <a:ext cx="862105" cy="34073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1122" b="1" kern="0" dirty="0">
                      <a:solidFill>
                        <a:schemeClr val="bg1"/>
                      </a:solidFill>
                    </a:rPr>
                    <a:t>VM</a:t>
                  </a:r>
                </a:p>
              </p:txBody>
            </p:sp>
            <p:grpSp>
              <p:nvGrpSpPr>
                <p:cNvPr id="545" name="Group 544"/>
                <p:cNvGrpSpPr/>
                <p:nvPr/>
              </p:nvGrpSpPr>
              <p:grpSpPr>
                <a:xfrm>
                  <a:off x="5399594" y="2340357"/>
                  <a:ext cx="862105" cy="652985"/>
                  <a:chOff x="5399594" y="2418470"/>
                  <a:chExt cx="862105" cy="550005"/>
                </a:xfrm>
              </p:grpSpPr>
              <p:sp>
                <p:nvSpPr>
                  <p:cNvPr id="546" name="Rectangle 545"/>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547" name="Rectangle 546"/>
                  <p:cNvSpPr/>
                  <p:nvPr/>
                </p:nvSpPr>
                <p:spPr bwMode="auto">
                  <a:xfrm>
                    <a:off x="5399594" y="269415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grpSp>
        </p:grpSp>
      </p:grpSp>
      <p:grpSp>
        <p:nvGrpSpPr>
          <p:cNvPr id="3" name="Group 2"/>
          <p:cNvGrpSpPr/>
          <p:nvPr/>
        </p:nvGrpSpPr>
        <p:grpSpPr>
          <a:xfrm>
            <a:off x="1158206" y="5020168"/>
            <a:ext cx="2130017" cy="1497370"/>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grpSp>
        <p:nvGrpSpPr>
          <p:cNvPr id="7" name="Group 6"/>
          <p:cNvGrpSpPr/>
          <p:nvPr/>
        </p:nvGrpSpPr>
        <p:grpSpPr>
          <a:xfrm>
            <a:off x="1494453" y="3427274"/>
            <a:ext cx="4685670" cy="427316"/>
            <a:chOff x="1492439" y="3427243"/>
            <a:chExt cx="4687665" cy="427497"/>
          </a:xfrm>
        </p:grpSpPr>
        <p:sp>
          <p:nvSpPr>
            <p:cNvPr id="192" name="Rectangle 191"/>
            <p:cNvSpPr/>
            <p:nvPr/>
          </p:nvSpPr>
          <p:spPr bwMode="auto">
            <a:xfrm>
              <a:off x="1917877" y="3427243"/>
              <a:ext cx="4262227" cy="427497"/>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8" name="Group 7"/>
          <p:cNvGrpSpPr/>
          <p:nvPr/>
        </p:nvGrpSpPr>
        <p:grpSpPr>
          <a:xfrm>
            <a:off x="3787159" y="2942565"/>
            <a:ext cx="4685670" cy="427316"/>
            <a:chOff x="3400630" y="861455"/>
            <a:chExt cx="4687665" cy="427497"/>
          </a:xfrm>
        </p:grpSpPr>
        <p:sp>
          <p:nvSpPr>
            <p:cNvPr id="264" name="Rectangle 263"/>
            <p:cNvSpPr/>
            <p:nvPr/>
          </p:nvSpPr>
          <p:spPr bwMode="auto">
            <a:xfrm>
              <a:off x="3826068" y="861455"/>
              <a:ext cx="4262227" cy="427497"/>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10" name="Group 9"/>
          <p:cNvGrpSpPr/>
          <p:nvPr/>
        </p:nvGrpSpPr>
        <p:grpSpPr>
          <a:xfrm>
            <a:off x="1494453" y="1482281"/>
            <a:ext cx="4685670" cy="1909942"/>
            <a:chOff x="1492439" y="1481423"/>
            <a:chExt cx="4687665" cy="1910755"/>
          </a:xfrm>
        </p:grpSpPr>
        <p:sp>
          <p:nvSpPr>
            <p:cNvPr id="191" name="Rectangle 190"/>
            <p:cNvSpPr/>
            <p:nvPr/>
          </p:nvSpPr>
          <p:spPr bwMode="auto">
            <a:xfrm>
              <a:off x="1917877" y="1987365"/>
              <a:ext cx="4262227" cy="140481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88" tIns="149111" rIns="0"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397" dirty="0">
                  <a:solidFill>
                    <a:srgbClr val="505050"/>
                  </a:solidFill>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sp>
          <p:nvSpPr>
            <p:cNvPr id="208" name="Rectangle 207"/>
            <p:cNvSpPr/>
            <p:nvPr/>
          </p:nvSpPr>
          <p:spPr bwMode="auto">
            <a:xfrm>
              <a:off x="2836063" y="2866932"/>
              <a:ext cx="3277190"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88" tIns="149111" rIns="0"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pPr>
              <a:r>
                <a:rPr lang="en-US" sz="1397" dirty="0">
                  <a:solidFill>
                    <a:srgbClr val="505050"/>
                  </a:solidFill>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1938478" y="1481423"/>
              <a:ext cx="4107815" cy="414411"/>
            </a:xfrm>
            <a:prstGeom prst="rect">
              <a:avLst/>
            </a:prstGeom>
          </p:spPr>
          <p:txBody>
            <a:bodyPr wrap="none">
              <a:spAutoFit/>
            </a:bodyPr>
            <a:lstStyle/>
            <a:p>
              <a:r>
                <a:rPr lang="en-US" sz="2040" kern="0" dirty="0">
                  <a:solidFill>
                    <a:srgbClr val="333333"/>
                  </a:solidFill>
                </a:rPr>
                <a:t>= Operating system virtualization</a:t>
              </a:r>
              <a:endParaRPr lang="en-US" sz="1764" dirty="0"/>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12" name="Group 11"/>
          <p:cNvGrpSpPr/>
          <p:nvPr/>
        </p:nvGrpSpPr>
        <p:grpSpPr>
          <a:xfrm>
            <a:off x="4002488" y="2063322"/>
            <a:ext cx="2177633" cy="807154"/>
            <a:chOff x="5568375" y="-428668"/>
            <a:chExt cx="2178560" cy="792274"/>
          </a:xfrm>
        </p:grpSpPr>
        <p:sp>
          <p:nvSpPr>
            <p:cNvPr id="279" name="Rectangle 278"/>
            <p:cNvSpPr/>
            <p:nvPr/>
          </p:nvSpPr>
          <p:spPr bwMode="auto">
            <a:xfrm>
              <a:off x="5568375" y="-428668"/>
              <a:ext cx="2178560" cy="792274"/>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4" name="Group 283"/>
            <p:cNvGrpSpPr/>
            <p:nvPr/>
          </p:nvGrpSpPr>
          <p:grpSpPr>
            <a:xfrm>
              <a:off x="5662845" y="-408003"/>
              <a:ext cx="605131" cy="732325"/>
              <a:chOff x="1156020" y="2248829"/>
              <a:chExt cx="704429" cy="852494"/>
            </a:xfrm>
          </p:grpSpPr>
          <p:sp>
            <p:nvSpPr>
              <p:cNvPr id="304" name="TextBox 303"/>
              <p:cNvSpPr txBox="1"/>
              <p:nvPr/>
            </p:nvSpPr>
            <p:spPr>
              <a:xfrm>
                <a:off x="1156020" y="2248829"/>
                <a:ext cx="704429" cy="186604"/>
              </a:xfrm>
              <a:prstGeom prst="rect">
                <a:avLst/>
              </a:prstGeom>
              <a:solidFill>
                <a:srgbClr val="00BCF2"/>
              </a:solidFill>
              <a:ln w="6350">
                <a:solidFill>
                  <a:srgbClr val="FFFFFF"/>
                </a:solidFill>
                <a:miter lim="800000"/>
              </a:ln>
            </p:spPr>
            <p:txBody>
              <a:bodyPr wrap="square" lIns="46598" tIns="46598" rIns="46598" bIns="4659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Container</a:t>
                </a:r>
              </a:p>
            </p:txBody>
          </p:sp>
          <p:sp>
            <p:nvSpPr>
              <p:cNvPr id="305" name="Rectangle 30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rgbClr val="FFFFFF"/>
                  </a:solidFill>
                  <a:ea typeface="Segoe UI" pitchFamily="34" charset="0"/>
                  <a:cs typeface="Segoe UI" pitchFamily="34" charset="0"/>
                </a:endParaRPr>
              </a:p>
            </p:txBody>
          </p:sp>
          <p:grpSp>
            <p:nvGrpSpPr>
              <p:cNvPr id="306" name="Group 305"/>
              <p:cNvGrpSpPr/>
              <p:nvPr/>
            </p:nvGrpSpPr>
            <p:grpSpPr>
              <a:xfrm>
                <a:off x="1282952" y="2590867"/>
                <a:ext cx="471171" cy="380335"/>
                <a:chOff x="4406091" y="6049087"/>
                <a:chExt cx="3960813" cy="3197225"/>
              </a:xfrm>
              <a:solidFill>
                <a:schemeClr val="tx2"/>
              </a:solidFill>
            </p:grpSpPr>
            <p:sp>
              <p:nvSpPr>
                <p:cNvPr id="30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grpSp>
          <p:nvGrpSpPr>
            <p:cNvPr id="285" name="Group 284"/>
            <p:cNvGrpSpPr/>
            <p:nvPr/>
          </p:nvGrpSpPr>
          <p:grpSpPr>
            <a:xfrm>
              <a:off x="6364803" y="-408003"/>
              <a:ext cx="605131" cy="732326"/>
              <a:chOff x="1156020" y="2248829"/>
              <a:chExt cx="704429" cy="852495"/>
            </a:xfrm>
          </p:grpSpPr>
          <p:sp>
            <p:nvSpPr>
              <p:cNvPr id="298" name="TextBox 297"/>
              <p:cNvSpPr txBox="1"/>
              <p:nvPr/>
            </p:nvSpPr>
            <p:spPr>
              <a:xfrm>
                <a:off x="1156020" y="2248829"/>
                <a:ext cx="704429" cy="186604"/>
              </a:xfrm>
              <a:prstGeom prst="rect">
                <a:avLst/>
              </a:prstGeom>
              <a:solidFill>
                <a:srgbClr val="00BCF2"/>
              </a:solidFill>
              <a:ln w="6350">
                <a:solidFill>
                  <a:srgbClr val="FFFFFF"/>
                </a:solidFill>
                <a:miter lim="800000"/>
              </a:ln>
            </p:spPr>
            <p:txBody>
              <a:bodyPr wrap="square" lIns="46598" tIns="46598" rIns="46598" bIns="4659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Container</a:t>
                </a:r>
              </a:p>
            </p:txBody>
          </p:sp>
          <p:sp>
            <p:nvSpPr>
              <p:cNvPr id="299" name="Rectangle 298"/>
              <p:cNvSpPr/>
              <p:nvPr/>
            </p:nvSpPr>
            <p:spPr bwMode="auto">
              <a:xfrm>
                <a:off x="1156020" y="2435433"/>
                <a:ext cx="704429" cy="66589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rgbClr val="FFFFFF"/>
                  </a:solidFill>
                  <a:ea typeface="Segoe UI" pitchFamily="34" charset="0"/>
                  <a:cs typeface="Segoe UI" pitchFamily="34" charset="0"/>
                </a:endParaRPr>
              </a:p>
            </p:txBody>
          </p:sp>
          <p:grpSp>
            <p:nvGrpSpPr>
              <p:cNvPr id="300" name="Group 299"/>
              <p:cNvGrpSpPr/>
              <p:nvPr/>
            </p:nvGrpSpPr>
            <p:grpSpPr>
              <a:xfrm>
                <a:off x="1282952" y="2590867"/>
                <a:ext cx="471171" cy="380335"/>
                <a:chOff x="4406091" y="6049087"/>
                <a:chExt cx="3960813" cy="3197225"/>
              </a:xfrm>
              <a:solidFill>
                <a:schemeClr val="tx2"/>
              </a:solidFill>
            </p:grpSpPr>
            <p:sp>
              <p:nvSpPr>
                <p:cNvPr id="30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02"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0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grpSp>
          <p:nvGrpSpPr>
            <p:cNvPr id="286" name="Group 285"/>
            <p:cNvGrpSpPr/>
            <p:nvPr/>
          </p:nvGrpSpPr>
          <p:grpSpPr>
            <a:xfrm>
              <a:off x="7066761" y="-408003"/>
              <a:ext cx="605131" cy="732325"/>
              <a:chOff x="1156020" y="2248829"/>
              <a:chExt cx="704429" cy="852494"/>
            </a:xfrm>
          </p:grpSpPr>
          <p:sp>
            <p:nvSpPr>
              <p:cNvPr id="292" name="TextBox 291"/>
              <p:cNvSpPr txBox="1"/>
              <p:nvPr/>
            </p:nvSpPr>
            <p:spPr>
              <a:xfrm>
                <a:off x="1156020" y="2248829"/>
                <a:ext cx="704429" cy="186604"/>
              </a:xfrm>
              <a:prstGeom prst="rect">
                <a:avLst/>
              </a:prstGeom>
              <a:solidFill>
                <a:srgbClr val="00BCF2"/>
              </a:solidFill>
              <a:ln w="6350">
                <a:solidFill>
                  <a:srgbClr val="FFFFFF"/>
                </a:solidFill>
                <a:miter lim="800000"/>
              </a:ln>
            </p:spPr>
            <p:txBody>
              <a:bodyPr wrap="square" lIns="46598" tIns="46598" rIns="46598" bIns="4659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Container</a:t>
                </a:r>
              </a:p>
            </p:txBody>
          </p:sp>
          <p:sp>
            <p:nvSpPr>
              <p:cNvPr id="293" name="Rectangle 29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rgbClr val="FFFFFF"/>
                  </a:solidFill>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9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grpSp>
      <p:sp>
        <p:nvSpPr>
          <p:cNvPr id="17" name="Rectangle 16"/>
          <p:cNvSpPr/>
          <p:nvPr/>
        </p:nvSpPr>
        <p:spPr bwMode="auto">
          <a:xfrm>
            <a:off x="7126163" y="2557914"/>
            <a:ext cx="179650" cy="141738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6180121" y="2364046"/>
            <a:ext cx="946041" cy="141738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7305813" y="1399801"/>
            <a:ext cx="4855243" cy="2578435"/>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en-US" sz="2040" b="1" kern="0" dirty="0">
                  <a:solidFill>
                    <a:srgbClr val="0078D7"/>
                  </a:solidFill>
                </a:rPr>
                <a:t>Windows Server containers</a:t>
              </a:r>
              <a:br>
                <a:rPr lang="en-US" sz="2040" b="1" kern="0" dirty="0">
                  <a:solidFill>
                    <a:srgbClr val="0078D7"/>
                  </a:solidFill>
                </a:rPr>
              </a:br>
              <a:r>
                <a:rPr lang="en-US" sz="2040" kern="0" dirty="0">
                  <a:solidFill>
                    <a:srgbClr val="333333"/>
                  </a:solidFill>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defPPr>
                  <a:defRPr lang="en-US"/>
                </a:defPPr>
                <a:lvl1pPr algn="ctr" defTabSz="914049">
                  <a:lnSpc>
                    <a:spcPct val="90000"/>
                  </a:lnSpc>
                  <a:spcAft>
                    <a:spcPts val="600"/>
                  </a:spcAft>
                  <a:defRPr sz="800" b="1" kern="0">
                    <a:solidFill>
                      <a:schemeClr val="bg1"/>
                    </a:solidFill>
                  </a:defRPr>
                </a:lvl1pPr>
              </a:lstStyle>
              <a:p>
                <a:r>
                  <a:rPr lang="en-US" sz="816" dirty="0"/>
                  <a:t>Container</a:t>
                </a:r>
              </a:p>
            </p:txBody>
          </p:sp>
          <p:sp>
            <p:nvSpPr>
              <p:cNvPr id="309" name="Rectangle 308"/>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312"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defPPr>
                  <a:defRPr lang="en-US"/>
                </a:defPPr>
                <a:lvl1pPr algn="ctr" defTabSz="914049">
                  <a:lnSpc>
                    <a:spcPct val="90000"/>
                  </a:lnSpc>
                  <a:spcAft>
                    <a:spcPts val="600"/>
                  </a:spcAft>
                  <a:defRPr sz="800" b="1" kern="0">
                    <a:solidFill>
                      <a:schemeClr val="bg1"/>
                    </a:solidFill>
                  </a:defRPr>
                </a:lvl1pPr>
              </a:lstStyle>
              <a:p>
                <a:r>
                  <a:rPr lang="en-US" sz="816" dirty="0"/>
                  <a:t>Container</a:t>
                </a:r>
              </a:p>
            </p:txBody>
          </p:sp>
          <p:sp>
            <p:nvSpPr>
              <p:cNvPr id="232" name="Rectangle 231"/>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43"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defPPr>
                  <a:defRPr lang="en-US"/>
                </a:defPPr>
                <a:lvl1pPr algn="ctr" defTabSz="914049">
                  <a:lnSpc>
                    <a:spcPct val="90000"/>
                  </a:lnSpc>
                  <a:spcAft>
                    <a:spcPts val="600"/>
                  </a:spcAft>
                  <a:defRPr sz="800" b="1" kern="0">
                    <a:solidFill>
                      <a:schemeClr val="bg1"/>
                    </a:solidFill>
                  </a:defRPr>
                </a:lvl1pPr>
              </a:lstStyle>
              <a:p>
                <a:r>
                  <a:rPr lang="en-US" sz="816" dirty="0"/>
                  <a:t>Container</a:t>
                </a:r>
              </a:p>
            </p:txBody>
          </p:sp>
          <p:sp>
            <p:nvSpPr>
              <p:cNvPr id="226" name="Rectangle 225"/>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29"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7305813" y="4101460"/>
            <a:ext cx="4855243" cy="2578435"/>
            <a:chOff x="7162348" y="4021404"/>
            <a:chExt cx="4760474" cy="2528107"/>
          </a:xfrm>
        </p:grpSpPr>
        <p:sp>
          <p:nvSpPr>
            <p:cNvPr id="444" name="TextBox 443"/>
            <p:cNvSpPr txBox="1"/>
            <p:nvPr/>
          </p:nvSpPr>
          <p:spPr>
            <a:xfrm>
              <a:off x="7162348" y="4021404"/>
              <a:ext cx="4760474" cy="2528107"/>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fr-FR" sz="2040" b="1" kern="0" dirty="0">
                  <a:solidFill>
                    <a:srgbClr val="0078D7"/>
                  </a:solidFill>
                </a:rPr>
                <a:t>Hyper-V containers</a:t>
              </a:r>
              <a:br>
                <a:rPr lang="fr-FR" sz="2040" b="1" kern="0" dirty="0">
                  <a:solidFill>
                    <a:srgbClr val="0078D7"/>
                  </a:solidFill>
                </a:rPr>
              </a:br>
              <a:r>
                <a:rPr lang="fr-FR" sz="2040" kern="0" dirty="0">
                  <a:solidFill>
                    <a:srgbClr val="333333"/>
                  </a:solidFill>
                </a:rPr>
                <a:t>Isolation plus performance</a:t>
              </a:r>
            </a:p>
          </p:txBody>
        </p:sp>
        <p:sp>
          <p:nvSpPr>
            <p:cNvPr id="394" name="Rectangle 393"/>
            <p:cNvSpPr/>
            <p:nvPr/>
          </p:nvSpPr>
          <p:spPr bwMode="auto">
            <a:xfrm>
              <a:off x="7973455" y="6140029"/>
              <a:ext cx="3138262" cy="30736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algn="ctr" defTabSz="950116"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Hyper-V</a:t>
              </a:r>
            </a:p>
          </p:txBody>
        </p:sp>
        <p:grpSp>
          <p:nvGrpSpPr>
            <p:cNvPr id="429" name="Group 428"/>
            <p:cNvGrpSpPr/>
            <p:nvPr/>
          </p:nvGrpSpPr>
          <p:grpSpPr>
            <a:xfrm>
              <a:off x="8039307" y="4862296"/>
              <a:ext cx="861496" cy="835381"/>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816" b="1" kern="0" dirty="0">
                    <a:solidFill>
                      <a:schemeClr val="bg1"/>
                    </a:solidFill>
                  </a:rPr>
                  <a:t>Container</a:t>
                </a:r>
              </a:p>
            </p:txBody>
          </p:sp>
          <p:sp>
            <p:nvSpPr>
              <p:cNvPr id="439" name="Rectangle 438"/>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42"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430" name="Group 429"/>
            <p:cNvGrpSpPr/>
            <p:nvPr/>
          </p:nvGrpSpPr>
          <p:grpSpPr>
            <a:xfrm>
              <a:off x="8028466" y="5795401"/>
              <a:ext cx="883181" cy="245137"/>
              <a:chOff x="838857" y="5499255"/>
              <a:chExt cx="2196444" cy="245311"/>
            </a:xfrm>
          </p:grpSpPr>
          <p:sp>
            <p:nvSpPr>
              <p:cNvPr id="436" name="Rectangle 435"/>
              <p:cNvSpPr/>
              <p:nvPr/>
            </p:nvSpPr>
            <p:spPr bwMode="auto">
              <a:xfrm>
                <a:off x="1487877" y="5499256"/>
                <a:ext cx="1547424" cy="2453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9111" rIns="91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246"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1" name="Rectangle 430"/>
            <p:cNvSpPr/>
            <p:nvPr/>
          </p:nvSpPr>
          <p:spPr>
            <a:xfrm>
              <a:off x="7978532" y="4800019"/>
              <a:ext cx="983050" cy="1294849"/>
            </a:xfrm>
            <a:prstGeom prst="rect">
              <a:avLst/>
            </a:prstGeom>
            <a:noFill/>
            <a:ln w="19050">
              <a:solidFill>
                <a:srgbClr val="00BC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46" name="Group 445"/>
            <p:cNvGrpSpPr/>
            <p:nvPr/>
          </p:nvGrpSpPr>
          <p:grpSpPr>
            <a:xfrm>
              <a:off x="9114375" y="4862296"/>
              <a:ext cx="861496" cy="835381"/>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816" b="1" kern="0" dirty="0">
                    <a:solidFill>
                      <a:schemeClr val="bg1"/>
                    </a:solidFill>
                  </a:rPr>
                  <a:t>Container</a:t>
                </a:r>
              </a:p>
            </p:txBody>
          </p:sp>
          <p:sp>
            <p:nvSpPr>
              <p:cNvPr id="456" name="Rectangle 455"/>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59"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447" name="Group 446"/>
            <p:cNvGrpSpPr/>
            <p:nvPr/>
          </p:nvGrpSpPr>
          <p:grpSpPr>
            <a:xfrm>
              <a:off x="9103534" y="5795401"/>
              <a:ext cx="883181" cy="245137"/>
              <a:chOff x="838857" y="5499255"/>
              <a:chExt cx="2196444" cy="245311"/>
            </a:xfrm>
          </p:grpSpPr>
          <p:sp>
            <p:nvSpPr>
              <p:cNvPr id="453" name="Rectangle 452"/>
              <p:cNvSpPr/>
              <p:nvPr/>
            </p:nvSpPr>
            <p:spPr bwMode="auto">
              <a:xfrm>
                <a:off x="1487877" y="5499256"/>
                <a:ext cx="1547424" cy="2453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9111" rIns="91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246"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48" name="Rectangle 447"/>
            <p:cNvSpPr/>
            <p:nvPr/>
          </p:nvSpPr>
          <p:spPr>
            <a:xfrm>
              <a:off x="9053600" y="4800019"/>
              <a:ext cx="983050" cy="1294849"/>
            </a:xfrm>
            <a:prstGeom prst="rect">
              <a:avLst/>
            </a:prstGeom>
            <a:noFill/>
            <a:ln w="19050">
              <a:solidFill>
                <a:srgbClr val="00BC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62" name="Group 461"/>
            <p:cNvGrpSpPr/>
            <p:nvPr/>
          </p:nvGrpSpPr>
          <p:grpSpPr>
            <a:xfrm>
              <a:off x="10189443" y="4862296"/>
              <a:ext cx="861496" cy="835381"/>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816" b="1" kern="0" dirty="0">
                    <a:solidFill>
                      <a:schemeClr val="bg1"/>
                    </a:solidFill>
                  </a:rPr>
                  <a:t>Container</a:t>
                </a:r>
              </a:p>
            </p:txBody>
          </p:sp>
          <p:sp>
            <p:nvSpPr>
              <p:cNvPr id="472" name="Rectangle 471"/>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75"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463" name="Group 462"/>
            <p:cNvGrpSpPr/>
            <p:nvPr/>
          </p:nvGrpSpPr>
          <p:grpSpPr>
            <a:xfrm>
              <a:off x="10178602" y="5795401"/>
              <a:ext cx="883180" cy="245137"/>
              <a:chOff x="838857" y="5499255"/>
              <a:chExt cx="2196441" cy="245311"/>
            </a:xfrm>
          </p:grpSpPr>
          <p:sp>
            <p:nvSpPr>
              <p:cNvPr id="469" name="Rectangle 468"/>
              <p:cNvSpPr/>
              <p:nvPr/>
            </p:nvSpPr>
            <p:spPr bwMode="auto">
              <a:xfrm>
                <a:off x="1487874" y="5499256"/>
                <a:ext cx="1547424" cy="2453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9111" rIns="91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246"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4" name="Rectangle 463"/>
            <p:cNvSpPr/>
            <p:nvPr/>
          </p:nvSpPr>
          <p:spPr>
            <a:xfrm>
              <a:off x="10128668" y="4800019"/>
              <a:ext cx="983050" cy="1294849"/>
            </a:xfrm>
            <a:prstGeom prst="rect">
              <a:avLst/>
            </a:prstGeom>
            <a:noFill/>
            <a:ln w="19050">
              <a:solidFill>
                <a:srgbClr val="00BC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7" name="Freeform 73"/>
            <p:cNvSpPr>
              <a:spLocks noChangeAspect="1" noEditPoints="1"/>
            </p:cNvSpPr>
            <p:nvPr/>
          </p:nvSpPr>
          <p:spPr bwMode="black">
            <a:xfrm>
              <a:off x="8079555" y="5836544"/>
              <a:ext cx="162851" cy="16285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73"/>
            <p:cNvSpPr>
              <a:spLocks noChangeAspect="1" noEditPoints="1"/>
            </p:cNvSpPr>
            <p:nvPr/>
          </p:nvSpPr>
          <p:spPr bwMode="black">
            <a:xfrm>
              <a:off x="9153137" y="5836544"/>
              <a:ext cx="162851" cy="16285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73"/>
            <p:cNvSpPr>
              <a:spLocks noChangeAspect="1" noEditPoints="1"/>
            </p:cNvSpPr>
            <p:nvPr/>
          </p:nvSpPr>
          <p:spPr bwMode="black">
            <a:xfrm>
              <a:off x="10227660" y="5836544"/>
              <a:ext cx="162851" cy="16285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0644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1 L 0.18662 0.00091 " pathEditMode="relative" rAng="0" ptsTypes="AA">
                                      <p:cBhvr>
                                        <p:cTn id="48" dur="1000" fill="hold"/>
                                        <p:tgtEl>
                                          <p:spTgt spid="10"/>
                                        </p:tgtEl>
                                        <p:attrNameLst>
                                          <p:attrName>ppt_x</p:attrName>
                                          <p:attrName>ppt_y</p:attrName>
                                        </p:attrNameLst>
                                      </p:cBhvr>
                                      <p:rCtr x="0" y="-438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childTnLst>
                                </p:cTn>
                              </p:par>
                              <p:par>
                                <p:cTn id="54" presetID="42" presetClass="path" presetSubtype="0" accel="50000" decel="50000" fill="hold" nodeType="withEffect">
                                  <p:stCondLst>
                                    <p:cond delay="0"/>
                                  </p:stCondLst>
                                  <p:childTnLst>
                                    <p:animMotion origin="layout" path="M 0.18598 0.08625 L 0.18598 -0.00227 " pathEditMode="relative" rAng="0" ptsTypes="AA">
                                      <p:cBhvr>
                                        <p:cTn id="55" dur="1000" fill="hold"/>
                                        <p:tgtEl>
                                          <p:spTgt spid="12"/>
                                        </p:tgtEl>
                                        <p:attrNameLst>
                                          <p:attrName>ppt_x</p:attrName>
                                          <p:attrName>ppt_y</p:attrName>
                                        </p:attrNameLst>
                                      </p:cBhvr>
                                      <p:rCtr x="0" y="-4426"/>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20883 -0.00295 L -4.47026E-6 4.48933E-6 " pathEditMode="relative" rAng="0" ptsTypes="AA">
                                      <p:cBhvr>
                                        <p:cTn id="59" dur="1000" fill="hold"/>
                                        <p:tgtEl>
                                          <p:spTgt spid="5"/>
                                        </p:tgtEl>
                                        <p:attrNameLst>
                                          <p:attrName>ppt_x</p:attrName>
                                          <p:attrName>ppt_y</p:attrName>
                                        </p:attrNameLst>
                                      </p:cBhvr>
                                      <p:rCtr x="-10327" y="250"/>
                                    </p:animMotion>
                                  </p:childTnLst>
                                </p:cTn>
                              </p:par>
                              <p:par>
                                <p:cTn id="60" presetID="42" presetClass="path" presetSubtype="0" accel="50000" decel="50000" fill="hold" nodeType="withEffect">
                                  <p:stCondLst>
                                    <p:cond delay="0"/>
                                  </p:stCondLst>
                                  <p:childTnLst>
                                    <p:animMotion origin="layout" path="M 0.20883 -0.00385 L -3.52055E-6 7.98911E-7 " pathEditMode="relative" rAng="0" ptsTypes="AA">
                                      <p:cBhvr>
                                        <p:cTn id="61" dur="1000" fill="hold"/>
                                        <p:tgtEl>
                                          <p:spTgt spid="3"/>
                                        </p:tgtEl>
                                        <p:attrNameLst>
                                          <p:attrName>ppt_x</p:attrName>
                                          <p:attrName>ppt_y</p:attrName>
                                        </p:attrNameLst>
                                      </p:cBhvr>
                                      <p:rCtr x="-10314" y="250"/>
                                    </p:animMotion>
                                  </p:childTnLst>
                                </p:cTn>
                              </p:par>
                              <p:par>
                                <p:cTn id="62" presetID="42" presetClass="path" presetSubtype="0" accel="50000" decel="50000" fill="hold" nodeType="withEffect">
                                  <p:stCondLst>
                                    <p:cond delay="0"/>
                                  </p:stCondLst>
                                  <p:childTnLst>
                                    <p:animMotion origin="layout" path="M 0.18573 0.00045 L -0.01162 0.00045 " pathEditMode="relative" rAng="0" ptsTypes="AA">
                                      <p:cBhvr>
                                        <p:cTn id="63" dur="1000" fill="hold"/>
                                        <p:tgtEl>
                                          <p:spTgt spid="7"/>
                                        </p:tgtEl>
                                        <p:attrNameLst>
                                          <p:attrName>ppt_x</p:attrName>
                                          <p:attrName>ppt_y</p:attrName>
                                        </p:attrNameLst>
                                      </p:cBhvr>
                                      <p:rCtr x="-9867" y="0"/>
                                    </p:animMotion>
                                  </p:childTnLst>
                                </p:cTn>
                              </p:par>
                              <p:par>
                                <p:cTn id="64" presetID="42" presetClass="path" presetSubtype="0" accel="50000" decel="50000" fill="hold" nodeType="withEffect">
                                  <p:stCondLst>
                                    <p:cond delay="0"/>
                                  </p:stCondLst>
                                  <p:childTnLst>
                                    <p:animMotion origin="layout" path="M 0.18662 0.00091 L -0.01162 0.00091 " pathEditMode="relative" rAng="0" ptsTypes="AA">
                                      <p:cBhvr>
                                        <p:cTn id="65" dur="1000" fill="hold"/>
                                        <p:tgtEl>
                                          <p:spTgt spid="10"/>
                                        </p:tgtEl>
                                        <p:attrNameLst>
                                          <p:attrName>ppt_x</p:attrName>
                                          <p:attrName>ppt_y</p:attrName>
                                        </p:attrNameLst>
                                      </p:cBhvr>
                                      <p:rCtr x="-9918" y="0"/>
                                    </p:animMotion>
                                  </p:childTnLst>
                                </p:cTn>
                              </p:par>
                              <p:par>
                                <p:cTn id="66" presetID="42" presetClass="path" presetSubtype="0" accel="50000" decel="50000" fill="hold" nodeType="withEffect">
                                  <p:stCondLst>
                                    <p:cond delay="0"/>
                                  </p:stCondLst>
                                  <p:childTnLst>
                                    <p:animMotion origin="layout" path="M 0.18598 -0.00227 L -0.01621 -0.00249 " pathEditMode="relative" rAng="0" ptsTypes="AA">
                                      <p:cBhvr>
                                        <p:cTn id="67" dur="1000" fill="hold"/>
                                        <p:tgtEl>
                                          <p:spTgt spid="12"/>
                                        </p:tgtEl>
                                        <p:attrNameLst>
                                          <p:attrName>ppt_x</p:attrName>
                                          <p:attrName>ppt_y</p:attrName>
                                        </p:attrNameLst>
                                      </p:cBhvr>
                                      <p:rCtr x="-10110" y="-23"/>
                                    </p:animMotion>
                                  </p:childTnLst>
                                </p:cTn>
                              </p:par>
                              <p:par>
                                <p:cTn id="68" presetID="42" presetClass="path" presetSubtype="0" accel="50000" decel="50000" fill="hold" grpId="2" nodeType="withEffect">
                                  <p:stCondLst>
                                    <p:cond delay="0"/>
                                  </p:stCondLst>
                                  <p:childTnLst>
                                    <p:animMotion origin="layout" path="M 0.20858 0.00023 L -3.25249E-6 0.00023 " pathEditMode="relative" rAng="0" ptsTypes="AA">
                                      <p:cBhvr>
                                        <p:cTn id="69" dur="1000" fill="hold"/>
                                        <p:tgtEl>
                                          <p:spTgt spid="199"/>
                                        </p:tgtEl>
                                        <p:attrNameLst>
                                          <p:attrName>ppt_x</p:attrName>
                                          <p:attrName>ppt_y</p:attrName>
                                        </p:attrNameLst>
                                      </p:cBhvr>
                                      <p:rCtr x="-10429" y="0"/>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3"/>
                                        </p:tgtEl>
                                        <p:attrNameLst>
                                          <p:attrName>style.visibility</p:attrName>
                                        </p:attrNameLst>
                                      </p:cBhvr>
                                      <p:to>
                                        <p:strVal val="visible"/>
                                      </p:to>
                                    </p:set>
                                    <p:animEffect transition="in" filter="fade">
                                      <p:cBhvr>
                                        <p:cTn id="82" dur="500"/>
                                        <p:tgtEl>
                                          <p:spTgt spid="3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2116000"/>
            <a:ext cx="12436475" cy="379282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Containers offer unique capabilities</a:t>
            </a:r>
            <a:endParaRPr lang="en-US" dirty="0"/>
          </a:p>
        </p:txBody>
      </p:sp>
      <p:grpSp>
        <p:nvGrpSpPr>
          <p:cNvPr id="5" name="Group 4"/>
          <p:cNvGrpSpPr/>
          <p:nvPr/>
        </p:nvGrpSpPr>
        <p:grpSpPr>
          <a:xfrm>
            <a:off x="266700" y="2837754"/>
            <a:ext cx="11895138" cy="2349321"/>
            <a:chOff x="527317" y="3149500"/>
            <a:chExt cx="11384210" cy="2248411"/>
          </a:xfrm>
          <a:solidFill>
            <a:srgbClr val="0078D7"/>
          </a:solidFill>
        </p:grpSpPr>
        <p:sp>
          <p:nvSpPr>
            <p:cNvPr id="4" name="Rectangle 3"/>
            <p:cNvSpPr/>
            <p:nvPr/>
          </p:nvSpPr>
          <p:spPr bwMode="auto">
            <a:xfrm>
              <a:off x="52731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Fast </a:t>
              </a:r>
              <a:br>
                <a:rPr lang="en-US" sz="3000" dirty="0">
                  <a:solidFill>
                    <a:srgbClr val="FFFFFF"/>
                  </a:solidFill>
                  <a:latin typeface="+mj-lt"/>
                </a:rPr>
              </a:br>
              <a:r>
                <a:rPr lang="en-US" sz="3000" dirty="0">
                  <a:solidFill>
                    <a:srgbClr val="FFFFFF"/>
                  </a:solidFill>
                  <a:latin typeface="+mj-lt"/>
                </a:rPr>
                <a:t>iteration</a:t>
              </a:r>
            </a:p>
          </p:txBody>
        </p:sp>
        <p:sp>
          <p:nvSpPr>
            <p:cNvPr id="6" name="Rectangle 5"/>
            <p:cNvSpPr/>
            <p:nvPr/>
          </p:nvSpPr>
          <p:spPr bwMode="auto">
            <a:xfrm>
              <a:off x="509521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Resource controls</a:t>
              </a:r>
            </a:p>
          </p:txBody>
        </p:sp>
        <p:sp>
          <p:nvSpPr>
            <p:cNvPr id="7" name="Rectangle 6"/>
            <p:cNvSpPr/>
            <p:nvPr/>
          </p:nvSpPr>
          <p:spPr bwMode="auto">
            <a:xfrm>
              <a:off x="966311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Rapid deployment</a:t>
              </a:r>
            </a:p>
          </p:txBody>
        </p:sp>
        <p:sp>
          <p:nvSpPr>
            <p:cNvPr id="8" name="Rectangle 7"/>
            <p:cNvSpPr/>
            <p:nvPr/>
          </p:nvSpPr>
          <p:spPr bwMode="auto">
            <a:xfrm>
              <a:off x="281126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Defined state separation</a:t>
              </a:r>
            </a:p>
          </p:txBody>
        </p:sp>
        <p:sp>
          <p:nvSpPr>
            <p:cNvPr id="9" name="Rectangle 8"/>
            <p:cNvSpPr/>
            <p:nvPr/>
          </p:nvSpPr>
          <p:spPr bwMode="auto">
            <a:xfrm>
              <a:off x="7379167" y="3149500"/>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Immutability</a:t>
              </a:r>
            </a:p>
          </p:txBody>
        </p:sp>
      </p:grpSp>
    </p:spTree>
    <p:extLst>
      <p:ext uri="{BB962C8B-B14F-4D97-AF65-F5344CB8AC3E}">
        <p14:creationId xmlns:p14="http://schemas.microsoft.com/office/powerpoint/2010/main" val="1227688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benefits</a:t>
            </a:r>
            <a:br>
              <a:rPr lang="en-US" dirty="0"/>
            </a:br>
            <a:r>
              <a:rPr lang="en-US" sz="2856" dirty="0">
                <a:solidFill>
                  <a:srgbClr val="0078D7"/>
                </a:solidFill>
                <a:latin typeface="+mn-lt"/>
              </a:rPr>
              <a:t>A new approach to build, ship, deploy, and instantiate applications</a:t>
            </a:r>
          </a:p>
        </p:txBody>
      </p:sp>
      <p:sp>
        <p:nvSpPr>
          <p:cNvPr id="127" name="TextBox 126"/>
          <p:cNvSpPr txBox="1"/>
          <p:nvPr/>
        </p:nvSpPr>
        <p:spPr>
          <a:xfrm>
            <a:off x="275481" y="1979988"/>
            <a:ext cx="5768320" cy="2209553"/>
          </a:xfrm>
          <a:prstGeom prst="rect">
            <a:avLst/>
          </a:prstGeom>
          <a:solidFill>
            <a:srgbClr val="EEEEEE"/>
          </a:solidFill>
        </p:spPr>
        <p:txBody>
          <a:bodyPr wrap="square" lIns="1585426" tIns="146262" rIns="182828" bIns="146262" rtlCol="0" anchor="ctr">
            <a:noAutofit/>
          </a:bodyPr>
          <a:lstStyle/>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Applications traditionally built and deployed onto physical systems with 1:1 relationship.</a:t>
            </a:r>
          </a:p>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New applications often require </a:t>
            </a:r>
            <a:br>
              <a:rPr lang="en-US" sz="1500" dirty="0"/>
            </a:br>
            <a:r>
              <a:rPr lang="en-US" sz="1500" dirty="0">
                <a:gradFill>
                  <a:gsLst>
                    <a:gs pos="2917">
                      <a:srgbClr val="505050"/>
                    </a:gs>
                    <a:gs pos="30000">
                      <a:srgbClr val="505050"/>
                    </a:gs>
                  </a:gsLst>
                  <a:lin ang="5400000" scaled="0"/>
                </a:gradFill>
              </a:rPr>
              <a:t>new physical systems for isolation </a:t>
            </a:r>
            <a:br>
              <a:rPr lang="en-US" sz="1530" dirty="0"/>
            </a:br>
            <a:r>
              <a:rPr lang="en-US" sz="1500" dirty="0">
                <a:gradFill>
                  <a:gsLst>
                    <a:gs pos="2917">
                      <a:srgbClr val="505050"/>
                    </a:gs>
                    <a:gs pos="30000">
                      <a:srgbClr val="505050"/>
                    </a:gs>
                  </a:gsLst>
                  <a:lin ang="5400000" scaled="0"/>
                </a:gradFill>
              </a:rPr>
              <a:t>of resources.</a:t>
            </a:r>
          </a:p>
        </p:txBody>
      </p:sp>
      <p:grpSp>
        <p:nvGrpSpPr>
          <p:cNvPr id="9" name="Group 8"/>
          <p:cNvGrpSpPr/>
          <p:nvPr/>
        </p:nvGrpSpPr>
        <p:grpSpPr>
          <a:xfrm>
            <a:off x="616779" y="2599072"/>
            <a:ext cx="838712" cy="976419"/>
            <a:chOff x="603876" y="2716159"/>
            <a:chExt cx="822341" cy="957360"/>
          </a:xfrm>
        </p:grpSpPr>
        <p:grpSp>
          <p:nvGrpSpPr>
            <p:cNvPr id="128" name="Group 127"/>
            <p:cNvGrpSpPr/>
            <p:nvPr/>
          </p:nvGrpSpPr>
          <p:grpSpPr>
            <a:xfrm>
              <a:off x="628639" y="2716159"/>
              <a:ext cx="772815" cy="596868"/>
              <a:chOff x="1607293" y="2529497"/>
              <a:chExt cx="1422577" cy="1098699"/>
            </a:xfrm>
            <a:solidFill>
              <a:srgbClr val="002060"/>
            </a:solidFill>
          </p:grpSpPr>
          <p:sp>
            <p:nvSpPr>
              <p:cNvPr id="142"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algn="ctr" defTabSz="932563"/>
                <a:endParaRPr lang="en-US">
                  <a:solidFill>
                    <a:schemeClr val="accent4"/>
                  </a:solidFill>
                  <a:latin typeface="Segoe UI"/>
                </a:endParaRPr>
              </a:p>
            </p:txBody>
          </p:sp>
          <p:grpSp>
            <p:nvGrpSpPr>
              <p:cNvPr id="154" name="Group 153"/>
              <p:cNvGrpSpPr/>
              <p:nvPr/>
            </p:nvGrpSpPr>
            <p:grpSpPr>
              <a:xfrm>
                <a:off x="2061884" y="2634924"/>
                <a:ext cx="513394" cy="576136"/>
                <a:chOff x="2304394" y="2806764"/>
                <a:chExt cx="203894" cy="228812"/>
              </a:xfrm>
              <a:grpFill/>
            </p:grpSpPr>
            <p:sp>
              <p:nvSpPr>
                <p:cNvPr id="15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32563"/>
                  <a:endParaRPr lang="en-US">
                    <a:solidFill>
                      <a:srgbClr val="505050"/>
                    </a:solidFill>
                    <a:latin typeface="Segoe UI"/>
                  </a:endParaRPr>
                </a:p>
              </p:txBody>
            </p:sp>
            <p:sp>
              <p:nvSpPr>
                <p:cNvPr id="15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32563"/>
                  <a:endParaRPr lang="en-US">
                    <a:solidFill>
                      <a:srgbClr val="505050"/>
                    </a:solidFill>
                    <a:latin typeface="Segoe UI"/>
                  </a:endParaRPr>
                </a:p>
              </p:txBody>
            </p:sp>
            <p:sp>
              <p:nvSpPr>
                <p:cNvPr id="15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32563"/>
                  <a:endParaRPr lang="en-US">
                    <a:solidFill>
                      <a:srgbClr val="505050"/>
                    </a:solidFill>
                    <a:latin typeface="Segoe UI"/>
                  </a:endParaRPr>
                </a:p>
              </p:txBody>
            </p:sp>
          </p:grpSp>
        </p:grpSp>
        <p:sp>
          <p:nvSpPr>
            <p:cNvPr id="158" name="TextBox 157"/>
            <p:cNvSpPr txBox="1"/>
            <p:nvPr/>
          </p:nvSpPr>
          <p:spPr>
            <a:xfrm>
              <a:off x="603876" y="3419282"/>
              <a:ext cx="822341" cy="254237"/>
            </a:xfrm>
            <a:prstGeom prst="rect">
              <a:avLst/>
            </a:prstGeom>
            <a:noFill/>
          </p:spPr>
          <p:txBody>
            <a:bodyPr wrap="none" lIns="0" tIns="0" rIns="0" bIns="0" rtlCol="0">
              <a:spAutoFit/>
            </a:bodyPr>
            <a:lstStyle/>
            <a:p>
              <a:pPr algn="ctr" defTabSz="932563">
                <a:lnSpc>
                  <a:spcPct val="90000"/>
                </a:lnSpc>
              </a:pPr>
              <a:r>
                <a:rPr lang="en-US" sz="1836" dirty="0">
                  <a:solidFill>
                    <a:srgbClr val="00BCF2"/>
                  </a:solidFill>
                  <a:latin typeface="Segoe UI"/>
                </a:rPr>
                <a:t>Physical</a:t>
              </a:r>
            </a:p>
          </p:txBody>
        </p:sp>
      </p:grpSp>
      <p:sp>
        <p:nvSpPr>
          <p:cNvPr id="159" name="TextBox 158"/>
          <p:cNvSpPr txBox="1"/>
          <p:nvPr/>
        </p:nvSpPr>
        <p:spPr>
          <a:xfrm>
            <a:off x="275481" y="4457413"/>
            <a:ext cx="5768320" cy="2209553"/>
          </a:xfrm>
          <a:prstGeom prst="rect">
            <a:avLst/>
          </a:prstGeom>
          <a:solidFill>
            <a:srgbClr val="EEEEEE"/>
          </a:solidFill>
        </p:spPr>
        <p:txBody>
          <a:bodyPr wrap="square" lIns="1585426" tIns="146262" rIns="182828" bIns="146262" rtlCol="0" anchor="ctr">
            <a:noAutofit/>
          </a:bodyPr>
          <a:lstStyle/>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Higher consolidation ratios </a:t>
            </a:r>
            <a:br>
              <a:rPr lang="en-US" sz="1530" dirty="0"/>
            </a:br>
            <a:r>
              <a:rPr lang="en-US" sz="1530" dirty="0">
                <a:gradFill>
                  <a:gsLst>
                    <a:gs pos="2917">
                      <a:srgbClr val="505050"/>
                    </a:gs>
                    <a:gs pos="30000">
                      <a:srgbClr val="505050"/>
                    </a:gs>
                  </a:gsLst>
                  <a:lin ang="5400000" scaled="0"/>
                </a:gradFill>
              </a:rPr>
              <a:t>and better utilization.</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Faster app deployment than in a traditional, physical environment.</a:t>
            </a:r>
          </a:p>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Apps are deployed into VMs with high compatibility success.</a:t>
            </a:r>
          </a:p>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Apps benefit from key VM features, such as </a:t>
            </a:r>
            <a:br>
              <a:rPr lang="en-US" sz="1500" dirty="0"/>
            </a:br>
            <a:r>
              <a:rPr lang="en-US" sz="1500" dirty="0">
                <a:gradFill>
                  <a:gsLst>
                    <a:gs pos="2917">
                      <a:srgbClr val="505050"/>
                    </a:gs>
                    <a:gs pos="30000">
                      <a:srgbClr val="505050"/>
                    </a:gs>
                  </a:gsLst>
                  <a:lin ang="5400000" scaled="0"/>
                </a:gradFill>
              </a:rPr>
              <a:t>live migration, HA.</a:t>
            </a:r>
          </a:p>
        </p:txBody>
      </p:sp>
      <p:grpSp>
        <p:nvGrpSpPr>
          <p:cNvPr id="8" name="Group 7"/>
          <p:cNvGrpSpPr/>
          <p:nvPr/>
        </p:nvGrpSpPr>
        <p:grpSpPr>
          <a:xfrm>
            <a:off x="682659" y="4780283"/>
            <a:ext cx="739128" cy="1568851"/>
            <a:chOff x="668470" y="4726090"/>
            <a:chExt cx="724701" cy="1538229"/>
          </a:xfrm>
        </p:grpSpPr>
        <p:sp>
          <p:nvSpPr>
            <p:cNvPr id="160" name="TextBox 159"/>
            <p:cNvSpPr txBox="1"/>
            <p:nvPr/>
          </p:nvSpPr>
          <p:spPr>
            <a:xfrm>
              <a:off x="689188" y="6010082"/>
              <a:ext cx="683264" cy="254237"/>
            </a:xfrm>
            <a:prstGeom prst="rect">
              <a:avLst/>
            </a:prstGeom>
            <a:noFill/>
          </p:spPr>
          <p:txBody>
            <a:bodyPr wrap="none" lIns="0" tIns="0" rIns="0" bIns="0" rtlCol="0">
              <a:spAutoFit/>
            </a:bodyPr>
            <a:lstStyle/>
            <a:p>
              <a:pPr algn="ctr" defTabSz="932563">
                <a:lnSpc>
                  <a:spcPct val="90000"/>
                </a:lnSpc>
              </a:pPr>
              <a:r>
                <a:rPr lang="en-US" sz="1836" dirty="0">
                  <a:solidFill>
                    <a:srgbClr val="0078D7"/>
                  </a:solidFill>
                </a:rPr>
                <a:t>Virtual</a:t>
              </a:r>
            </a:p>
          </p:txBody>
        </p:sp>
        <p:grpSp>
          <p:nvGrpSpPr>
            <p:cNvPr id="6" name="Group 5"/>
            <p:cNvGrpSpPr/>
            <p:nvPr/>
          </p:nvGrpSpPr>
          <p:grpSpPr>
            <a:xfrm>
              <a:off x="668470" y="4726090"/>
              <a:ext cx="724701" cy="1152670"/>
              <a:chOff x="789844" y="4105102"/>
              <a:chExt cx="1165187" cy="1853283"/>
            </a:xfrm>
          </p:grpSpPr>
          <p:sp>
            <p:nvSpPr>
              <p:cNvPr id="161" name="Freeform 5"/>
              <p:cNvSpPr>
                <a:spLocks noChangeAspect="1" noEditPoints="1"/>
              </p:cNvSpPr>
              <p:nvPr/>
            </p:nvSpPr>
            <p:spPr bwMode="auto">
              <a:xfrm>
                <a:off x="789844" y="5079611"/>
                <a:ext cx="1165187" cy="87877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2"/>
              </a:solidFill>
              <a:ln>
                <a:noFill/>
              </a:ln>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nvGrpSpPr>
              <p:cNvPr id="162" name="Group 161"/>
              <p:cNvGrpSpPr/>
              <p:nvPr/>
            </p:nvGrpSpPr>
            <p:grpSpPr>
              <a:xfrm>
                <a:off x="868968" y="4583359"/>
                <a:ext cx="492365" cy="439070"/>
                <a:chOff x="7225183" y="4826255"/>
                <a:chExt cx="420688" cy="384175"/>
              </a:xfrm>
              <a:solidFill>
                <a:schemeClr val="accent4"/>
              </a:solidFill>
            </p:grpSpPr>
            <p:sp>
              <p:nvSpPr>
                <p:cNvPr id="163" name="Rectangle 162"/>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4" name="Group 163"/>
                <p:cNvGrpSpPr/>
                <p:nvPr/>
              </p:nvGrpSpPr>
              <p:grpSpPr>
                <a:xfrm>
                  <a:off x="7225183" y="4826255"/>
                  <a:ext cx="420688" cy="384175"/>
                  <a:chOff x="7225183" y="4826255"/>
                  <a:chExt cx="420688" cy="384175"/>
                </a:xfrm>
                <a:grpFill/>
              </p:grpSpPr>
              <p:sp>
                <p:nvSpPr>
                  <p:cNvPr id="165"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66"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67"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68"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69" name="Group 168"/>
              <p:cNvGrpSpPr/>
              <p:nvPr/>
            </p:nvGrpSpPr>
            <p:grpSpPr>
              <a:xfrm>
                <a:off x="1420392" y="4583359"/>
                <a:ext cx="492365" cy="439070"/>
                <a:chOff x="7225183" y="4826255"/>
                <a:chExt cx="420688" cy="384175"/>
              </a:xfrm>
              <a:solidFill>
                <a:schemeClr val="accent4"/>
              </a:solidFill>
            </p:grpSpPr>
            <p:sp>
              <p:nvSpPr>
                <p:cNvPr id="170" name="Rectangle 169"/>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1" name="Group 170"/>
                <p:cNvGrpSpPr/>
                <p:nvPr/>
              </p:nvGrpSpPr>
              <p:grpSpPr>
                <a:xfrm>
                  <a:off x="7225183" y="4826255"/>
                  <a:ext cx="420688" cy="384175"/>
                  <a:chOff x="7225183" y="4826255"/>
                  <a:chExt cx="420688" cy="384175"/>
                </a:xfrm>
                <a:grpFill/>
              </p:grpSpPr>
              <p:sp>
                <p:nvSpPr>
                  <p:cNvPr id="17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7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7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7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76" name="Group 175"/>
              <p:cNvGrpSpPr/>
              <p:nvPr/>
            </p:nvGrpSpPr>
            <p:grpSpPr>
              <a:xfrm>
                <a:off x="868968" y="4105102"/>
                <a:ext cx="492365" cy="439070"/>
                <a:chOff x="7225183" y="4826255"/>
                <a:chExt cx="420688" cy="384175"/>
              </a:xfrm>
              <a:solidFill>
                <a:schemeClr val="accent4"/>
              </a:solidFill>
            </p:grpSpPr>
            <p:sp>
              <p:nvSpPr>
                <p:cNvPr id="177" name="Rectangle 176"/>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8" name="Group 177"/>
                <p:cNvGrpSpPr/>
                <p:nvPr/>
              </p:nvGrpSpPr>
              <p:grpSpPr>
                <a:xfrm>
                  <a:off x="7225183" y="4826255"/>
                  <a:ext cx="420688" cy="384175"/>
                  <a:chOff x="7225183" y="4826255"/>
                  <a:chExt cx="420688" cy="384175"/>
                </a:xfrm>
                <a:grpFill/>
              </p:grpSpPr>
              <p:sp>
                <p:nvSpPr>
                  <p:cNvPr id="179"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0"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1"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2"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83" name="Group 182"/>
              <p:cNvGrpSpPr/>
              <p:nvPr/>
            </p:nvGrpSpPr>
            <p:grpSpPr>
              <a:xfrm>
                <a:off x="1420392" y="4105102"/>
                <a:ext cx="492365" cy="439070"/>
                <a:chOff x="7225183" y="4826255"/>
                <a:chExt cx="420688" cy="384175"/>
              </a:xfrm>
              <a:solidFill>
                <a:schemeClr val="accent4"/>
              </a:solidFill>
            </p:grpSpPr>
            <p:sp>
              <p:nvSpPr>
                <p:cNvPr id="184" name="Rectangle 183"/>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5" name="Group 184"/>
                <p:cNvGrpSpPr/>
                <p:nvPr/>
              </p:nvGrpSpPr>
              <p:grpSpPr>
                <a:xfrm>
                  <a:off x="7225183" y="4826255"/>
                  <a:ext cx="420688" cy="384175"/>
                  <a:chOff x="7225183" y="4826255"/>
                  <a:chExt cx="420688" cy="384175"/>
                </a:xfrm>
                <a:grpFill/>
              </p:grpSpPr>
              <p:sp>
                <p:nvSpPr>
                  <p:cNvPr id="186"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7"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8"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9"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grpSp>
      <p:sp>
        <p:nvSpPr>
          <p:cNvPr id="190" name="TextBox 189"/>
          <p:cNvSpPr txBox="1"/>
          <p:nvPr/>
        </p:nvSpPr>
        <p:spPr>
          <a:xfrm>
            <a:off x="6395264" y="1979988"/>
            <a:ext cx="5768320" cy="2209553"/>
          </a:xfrm>
          <a:prstGeom prst="rect">
            <a:avLst/>
          </a:prstGeom>
          <a:solidFill>
            <a:srgbClr val="EEEEEE"/>
          </a:solidFill>
        </p:spPr>
        <p:txBody>
          <a:bodyPr wrap="square" lIns="1585426" tIns="146262" rIns="182828" bIns="146262" rtlCol="0" anchor="ctr">
            <a:noAutofit/>
          </a:bodyPr>
          <a:lstStyle/>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Package and run apps within </a:t>
            </a:r>
            <a:r>
              <a:rPr lang="en-US" sz="1500" b="1" dirty="0">
                <a:gradFill>
                  <a:gsLst>
                    <a:gs pos="2917">
                      <a:srgbClr val="505050"/>
                    </a:gs>
                    <a:gs pos="30000">
                      <a:srgbClr val="505050"/>
                    </a:gs>
                  </a:gsLst>
                  <a:lin ang="5400000" scaled="0"/>
                </a:gradFill>
              </a:rPr>
              <a:t>containers</a:t>
            </a:r>
            <a:r>
              <a:rPr lang="en-US" sz="1500" dirty="0">
                <a:gradFill>
                  <a:gsLst>
                    <a:gs pos="2917">
                      <a:srgbClr val="505050"/>
                    </a:gs>
                    <a:gs pos="30000">
                      <a:srgbClr val="505050"/>
                    </a:gs>
                  </a:gsLst>
                  <a:lin ang="5400000" scaled="0"/>
                </a:gradFill>
              </a:rPr>
              <a:t>.</a:t>
            </a:r>
          </a:p>
        </p:txBody>
      </p:sp>
      <p:grpSp>
        <p:nvGrpSpPr>
          <p:cNvPr id="191" name="Group 190"/>
          <p:cNvGrpSpPr/>
          <p:nvPr/>
        </p:nvGrpSpPr>
        <p:grpSpPr>
          <a:xfrm>
            <a:off x="6495285" y="2287785"/>
            <a:ext cx="1301127" cy="1604030"/>
            <a:chOff x="6751669" y="2084931"/>
            <a:chExt cx="3056701" cy="3768300"/>
          </a:xfrm>
        </p:grpSpPr>
        <p:sp>
          <p:nvSpPr>
            <p:cNvPr id="192"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563"/>
              <a:endParaRPr lang="en-US">
                <a:solidFill>
                  <a:schemeClr val="accent1"/>
                </a:solidFill>
                <a:latin typeface="Segoe UI"/>
              </a:endParaRPr>
            </a:p>
          </p:txBody>
        </p:sp>
        <p:grpSp>
          <p:nvGrpSpPr>
            <p:cNvPr id="193" name="Group 192"/>
            <p:cNvGrpSpPr/>
            <p:nvPr/>
          </p:nvGrpSpPr>
          <p:grpSpPr>
            <a:xfrm>
              <a:off x="7388615" y="2895644"/>
              <a:ext cx="457478" cy="447088"/>
              <a:chOff x="9109131" y="2427363"/>
              <a:chExt cx="620854" cy="606753"/>
            </a:xfrm>
          </p:grpSpPr>
          <p:grpSp>
            <p:nvGrpSpPr>
              <p:cNvPr id="231" name="Group 230"/>
              <p:cNvGrpSpPr/>
              <p:nvPr/>
            </p:nvGrpSpPr>
            <p:grpSpPr>
              <a:xfrm>
                <a:off x="9204778" y="2479325"/>
                <a:ext cx="429561" cy="482058"/>
                <a:chOff x="2304394" y="2806764"/>
                <a:chExt cx="203894" cy="228812"/>
              </a:xfrm>
              <a:solidFill>
                <a:schemeClr val="bg1"/>
              </a:solidFill>
            </p:grpSpPr>
            <p:sp>
              <p:nvSpPr>
                <p:cNvPr id="23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3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3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32" name="Rounded Rectangle 85"/>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4" name="Group 193"/>
            <p:cNvGrpSpPr/>
            <p:nvPr/>
          </p:nvGrpSpPr>
          <p:grpSpPr>
            <a:xfrm>
              <a:off x="7904180" y="2895644"/>
              <a:ext cx="457478" cy="447088"/>
              <a:chOff x="9109131" y="2427363"/>
              <a:chExt cx="620854" cy="606753"/>
            </a:xfrm>
          </p:grpSpPr>
          <p:grpSp>
            <p:nvGrpSpPr>
              <p:cNvPr id="226" name="Group 225"/>
              <p:cNvGrpSpPr/>
              <p:nvPr/>
            </p:nvGrpSpPr>
            <p:grpSpPr>
              <a:xfrm>
                <a:off x="9204778" y="2479325"/>
                <a:ext cx="429561" cy="482058"/>
                <a:chOff x="2304394" y="2806764"/>
                <a:chExt cx="203894" cy="228812"/>
              </a:xfrm>
              <a:solidFill>
                <a:schemeClr val="bg1"/>
              </a:solidFill>
            </p:grpSpPr>
            <p:sp>
              <p:nvSpPr>
                <p:cNvPr id="22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3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27" name="Rounded Rectangle 91"/>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p:cNvGrpSpPr/>
            <p:nvPr/>
          </p:nvGrpSpPr>
          <p:grpSpPr>
            <a:xfrm>
              <a:off x="8411036" y="2895644"/>
              <a:ext cx="457478" cy="447088"/>
              <a:chOff x="9109131" y="2427363"/>
              <a:chExt cx="620854" cy="606753"/>
            </a:xfrm>
          </p:grpSpPr>
          <p:grpSp>
            <p:nvGrpSpPr>
              <p:cNvPr id="221" name="Group 220"/>
              <p:cNvGrpSpPr/>
              <p:nvPr/>
            </p:nvGrpSpPr>
            <p:grpSpPr>
              <a:xfrm>
                <a:off x="9204778" y="2479325"/>
                <a:ext cx="429561" cy="482058"/>
                <a:chOff x="2304394" y="2806764"/>
                <a:chExt cx="203894" cy="228812"/>
              </a:xfrm>
              <a:solidFill>
                <a:schemeClr val="bg1"/>
              </a:solidFill>
            </p:grpSpPr>
            <p:sp>
              <p:nvSpPr>
                <p:cNvPr id="2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22" name="Rounded Rectangle 97"/>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6" name="Group 195"/>
            <p:cNvGrpSpPr/>
            <p:nvPr/>
          </p:nvGrpSpPr>
          <p:grpSpPr>
            <a:xfrm>
              <a:off x="8914412" y="2895644"/>
              <a:ext cx="457478" cy="447088"/>
              <a:chOff x="9109131" y="2427363"/>
              <a:chExt cx="620854" cy="606753"/>
            </a:xfrm>
          </p:grpSpPr>
          <p:grpSp>
            <p:nvGrpSpPr>
              <p:cNvPr id="216" name="Group 215"/>
              <p:cNvGrpSpPr/>
              <p:nvPr/>
            </p:nvGrpSpPr>
            <p:grpSpPr>
              <a:xfrm>
                <a:off x="9204778" y="2479325"/>
                <a:ext cx="429561" cy="482058"/>
                <a:chOff x="2304394" y="2806764"/>
                <a:chExt cx="203894" cy="228812"/>
              </a:xfrm>
              <a:solidFill>
                <a:schemeClr val="bg1"/>
              </a:solidFill>
            </p:grpSpPr>
            <p:sp>
              <p:nvSpPr>
                <p:cNvPr id="21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17" name="Rounded Rectangle 103"/>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7" name="Group 196"/>
            <p:cNvGrpSpPr/>
            <p:nvPr/>
          </p:nvGrpSpPr>
          <p:grpSpPr>
            <a:xfrm>
              <a:off x="7636201" y="2374901"/>
              <a:ext cx="457478" cy="447088"/>
              <a:chOff x="9109131" y="2427363"/>
              <a:chExt cx="620854" cy="606753"/>
            </a:xfrm>
          </p:grpSpPr>
          <p:grpSp>
            <p:nvGrpSpPr>
              <p:cNvPr id="211" name="Group 210"/>
              <p:cNvGrpSpPr/>
              <p:nvPr/>
            </p:nvGrpSpPr>
            <p:grpSpPr>
              <a:xfrm>
                <a:off x="9204778" y="2479325"/>
                <a:ext cx="429561" cy="482058"/>
                <a:chOff x="2304394" y="2806764"/>
                <a:chExt cx="203894" cy="228812"/>
              </a:xfrm>
              <a:solidFill>
                <a:schemeClr val="bg1"/>
              </a:solidFill>
            </p:grpSpPr>
            <p:sp>
              <p:nvSpPr>
                <p:cNvPr id="21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12" name="Rounded Rectangle 109"/>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8" name="Group 197"/>
            <p:cNvGrpSpPr/>
            <p:nvPr/>
          </p:nvGrpSpPr>
          <p:grpSpPr>
            <a:xfrm>
              <a:off x="8143057" y="2374901"/>
              <a:ext cx="457478" cy="447088"/>
              <a:chOff x="9109131" y="2427363"/>
              <a:chExt cx="620854" cy="606753"/>
            </a:xfrm>
          </p:grpSpPr>
          <p:grpSp>
            <p:nvGrpSpPr>
              <p:cNvPr id="206" name="Group 205"/>
              <p:cNvGrpSpPr/>
              <p:nvPr/>
            </p:nvGrpSpPr>
            <p:grpSpPr>
              <a:xfrm>
                <a:off x="9204778" y="2479325"/>
                <a:ext cx="429561" cy="482058"/>
                <a:chOff x="2304394" y="2806764"/>
                <a:chExt cx="203894" cy="228812"/>
              </a:xfrm>
              <a:solidFill>
                <a:schemeClr val="bg1"/>
              </a:solidFill>
            </p:grpSpPr>
            <p:sp>
              <p:nvSpPr>
                <p:cNvPr id="20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0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07" name="Rounded Rectangle 115"/>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9" name="Group 198"/>
            <p:cNvGrpSpPr/>
            <p:nvPr/>
          </p:nvGrpSpPr>
          <p:grpSpPr>
            <a:xfrm>
              <a:off x="8646433" y="2374901"/>
              <a:ext cx="457478" cy="447088"/>
              <a:chOff x="9109131" y="2427363"/>
              <a:chExt cx="620854" cy="606753"/>
            </a:xfrm>
          </p:grpSpPr>
          <p:grpSp>
            <p:nvGrpSpPr>
              <p:cNvPr id="201" name="Group 200"/>
              <p:cNvGrpSpPr/>
              <p:nvPr/>
            </p:nvGrpSpPr>
            <p:grpSpPr>
              <a:xfrm>
                <a:off x="9204778" y="2479325"/>
                <a:ext cx="429561" cy="482058"/>
                <a:chOff x="2304394" y="2806764"/>
                <a:chExt cx="203894" cy="228812"/>
              </a:xfrm>
              <a:solidFill>
                <a:schemeClr val="bg1"/>
              </a:solidFill>
            </p:grpSpPr>
            <p:sp>
              <p:nvSpPr>
                <p:cNvPr id="20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0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0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02" name="Rounded Rectangle 121"/>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TextBox 199"/>
            <p:cNvSpPr txBox="1"/>
            <p:nvPr/>
          </p:nvSpPr>
          <p:spPr>
            <a:xfrm>
              <a:off x="6751669" y="3940984"/>
              <a:ext cx="3056701" cy="1912247"/>
            </a:xfrm>
            <a:prstGeom prst="rect">
              <a:avLst/>
            </a:prstGeom>
            <a:noFill/>
          </p:spPr>
          <p:txBody>
            <a:bodyPr wrap="none" lIns="182828" tIns="146262" rIns="182828" bIns="146262" rtlCol="0">
              <a:spAutoFit/>
            </a:bodyPr>
            <a:lstStyle/>
            <a:p>
              <a:pPr algn="ctr" defTabSz="932563">
                <a:lnSpc>
                  <a:spcPct val="90000"/>
                </a:lnSpc>
                <a:spcAft>
                  <a:spcPts val="600"/>
                </a:spcAft>
              </a:pPr>
              <a:r>
                <a:rPr lang="en-US" sz="1836" dirty="0">
                  <a:solidFill>
                    <a:srgbClr val="333333"/>
                  </a:solidFill>
                  <a:latin typeface="Segoe UI"/>
                </a:rPr>
                <a:t>Physical/</a:t>
              </a:r>
              <a:br>
                <a:rPr lang="en-US" sz="1836" dirty="0">
                  <a:solidFill>
                    <a:srgbClr val="333333"/>
                  </a:solidFill>
                  <a:latin typeface="Segoe UI"/>
                </a:rPr>
              </a:br>
              <a:r>
                <a:rPr lang="en-US" sz="1836" dirty="0">
                  <a:solidFill>
                    <a:srgbClr val="333333"/>
                  </a:solidFill>
                  <a:latin typeface="Segoe UI"/>
                </a:rPr>
                <a:t>Virtual</a:t>
              </a:r>
            </a:p>
          </p:txBody>
        </p:sp>
      </p:grpSp>
      <p:sp>
        <p:nvSpPr>
          <p:cNvPr id="236" name="TextBox 235"/>
          <p:cNvSpPr txBox="1"/>
          <p:nvPr/>
        </p:nvSpPr>
        <p:spPr>
          <a:xfrm>
            <a:off x="6395039" y="4458342"/>
            <a:ext cx="5768320" cy="2209553"/>
          </a:xfrm>
          <a:prstGeom prst="rect">
            <a:avLst/>
          </a:prstGeom>
          <a:noFill/>
        </p:spPr>
        <p:txBody>
          <a:bodyPr wrap="square" lIns="149217" tIns="149217" rIns="149217" bIns="149217" rtlCol="0" anchor="ctr">
            <a:noAutofit/>
          </a:bodyPr>
          <a:lstStyle/>
          <a:p>
            <a:pPr defTabSz="932563">
              <a:lnSpc>
                <a:spcPct val="90000"/>
              </a:lnSpc>
              <a:spcBef>
                <a:spcPts val="408"/>
              </a:spcBef>
              <a:spcAft>
                <a:spcPts val="408"/>
              </a:spcAft>
            </a:pPr>
            <a:r>
              <a:rPr lang="en-US" sz="2040" dirty="0">
                <a:solidFill>
                  <a:srgbClr val="0078D7"/>
                </a:solidFill>
                <a:latin typeface="+mj-lt"/>
              </a:rPr>
              <a:t>Key benefits</a:t>
            </a:r>
          </a:p>
          <a:p>
            <a:pPr defTabSz="932563">
              <a:lnSpc>
                <a:spcPct val="90000"/>
              </a:lnSpc>
              <a:spcBef>
                <a:spcPts val="408"/>
              </a:spcBef>
              <a:spcAft>
                <a:spcPts val="408"/>
              </a:spcAft>
            </a:pPr>
            <a:r>
              <a:rPr lang="en-US" sz="1500">
                <a:gradFill>
                  <a:gsLst>
                    <a:gs pos="2917">
                      <a:srgbClr val="505050"/>
                    </a:gs>
                    <a:gs pos="30000">
                      <a:srgbClr val="505050"/>
                    </a:gs>
                  </a:gsLst>
                  <a:lin ang="5400000" scaled="0"/>
                </a:gradFill>
              </a:rPr>
              <a:t>Further accelerate app deployment.</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Reduce effort to deploy apps.</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Streamline development and testing.</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Lower costs associated with app deployment.</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Increase server consolidation.</a:t>
            </a:r>
          </a:p>
        </p:txBody>
      </p:sp>
    </p:spTree>
    <p:extLst>
      <p:ext uri="{BB962C8B-B14F-4D97-AF65-F5344CB8AC3E}">
        <p14:creationId xmlns:p14="http://schemas.microsoft.com/office/powerpoint/2010/main" val="102073492"/>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MS Blue Template ">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7.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8.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Introduction to Containers, Microsoft Container technologies and how to postion Container offerings.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Lucy Wang</DisplayName>
        <AccountId>111472</AccountId>
        <AccountType/>
      </UserInfo>
    </Owner>
    <PublishDate xmlns="230E9DF3-BE65-4C73-A93B-D1236EBD677E">2017-10-05T07:00:00+00:00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i:0#.f|membership|v-sumeye@microsoft.com</DisplayName>
        <AccountId>66828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https://microsoft.sharepoint.com/sites/Infopedia_G01KC/Media/Thumbnails/G01KC-1-31475/Container Pitch Deck.png</Url>
      <Description>/sites/Infopedia_G01KC/Media/Thumbnails/G01KC-1-31475/Container Pitch Deck.png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Value>
      <Value>26</Value>
      <Value>347</Value>
      <Value>5</Value>
      <Value>21</Value>
      <Value>20</Value>
    </TaxCatchAll>
    <ParentID1 xmlns="230e9df3-be65-4c73-a93b-d1236ebd677e">G01KC-1-31470</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s>
    </m6c7b4717b6346e6a075a59dd47eac69>
    <_dlc_DocId xmlns="230e9df3-be65-4c73-a93b-d1236ebd677e">G01KC-99682991-31475</_dlc_DocId>
    <_dlc_DocIdUrl xmlns="230e9df3-be65-4c73-a93b-d1236ebd677e">
      <Url>https://microsoft.sharepoint.com/sites/Infopedia_G01KC/_layouts/15/DocIdRedir.aspx?ID=G01KC-99682991-31475</Url>
      <Description>G01KC-99682991-31475</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230E9DF3-BE65-4C73-A93B-D1236EBD677E"/>
    <ds:schemaRef ds:uri="http://schemas.openxmlformats.org/package/2006/metadata/core-properties"/>
    <ds:schemaRef ds:uri="230e9df3-be65-4c73-a93b-d1236ebd677e"/>
    <ds:schemaRef ds:uri="http://purl.org/dc/elements/1.1/"/>
    <ds:schemaRef ds:uri="http://schemas.microsoft.com/office/infopath/2007/PartnerControls"/>
    <ds:schemaRef ds:uri="b3bc04a5-d503-43b1-b98c-a8cf663329d9"/>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E0C43AB-C784-454C-905E-861C3708F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BFF4E326-C16F-4E0F-A02D-94B43431638B}">
  <ds:schemaRefs>
    <ds:schemaRef ds:uri="http://schemas.microsoft.com/sharepoint/events"/>
  </ds:schemaRefs>
</ds:datastoreItem>
</file>

<file path=customXml/itemProps5.xml><?xml version="1.0" encoding="utf-8"?>
<ds:datastoreItem xmlns:ds="http://schemas.openxmlformats.org/officeDocument/2006/customXml" ds:itemID="{026F3297-A776-41BA-A44C-18C708900AD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12403</TotalTime>
  <Words>8498</Words>
  <Application>Microsoft Office PowerPoint</Application>
  <PresentationFormat>Custom</PresentationFormat>
  <Paragraphs>869</Paragraphs>
  <Slides>58</Slides>
  <Notes>55</Notes>
  <HiddenSlides>3</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58</vt:i4>
      </vt:variant>
    </vt:vector>
  </HeadingPairs>
  <TitlesOfParts>
    <vt:vector size="80" baseType="lpstr">
      <vt:lpstr>MS PGothic</vt:lpstr>
      <vt:lpstr>Arial</vt:lpstr>
      <vt:lpstr>Arial Black</vt:lpstr>
      <vt:lpstr>Calibri</vt:lpstr>
      <vt:lpstr>Consolas</vt:lpstr>
      <vt:lpstr>Courier New</vt:lpstr>
      <vt:lpstr>inherit</vt:lpstr>
      <vt:lpstr>Segoe Print</vt:lpstr>
      <vt:lpstr>Segoe UI</vt:lpstr>
      <vt:lpstr>Segoe UI Light</vt:lpstr>
      <vt:lpstr>Segoe UI Semibold</vt:lpstr>
      <vt:lpstr>Segoe UI Semilight</vt:lpstr>
      <vt:lpstr>SegoeUI</vt:lpstr>
      <vt:lpstr>Wingdings</vt:lpstr>
      <vt:lpstr>5-50002_Ignite_Breakout_Template</vt:lpstr>
      <vt:lpstr>6-30537_Envision 2016 Concurrent Template_Dark</vt:lpstr>
      <vt:lpstr>1_5-50002_Ignite_Breakout_Template</vt:lpstr>
      <vt:lpstr>1_5-30660_TR21_BO_CT_Template</vt:lpstr>
      <vt:lpstr>2_5-30660_TR21_BO_CT_Template</vt:lpstr>
      <vt:lpstr>MS Blue Template </vt:lpstr>
      <vt:lpstr>7_FY15 Enterprise identity theme</vt:lpstr>
      <vt:lpstr>2_5-50002_Ignite_Breakout_Template</vt:lpstr>
      <vt:lpstr>Container Technologies in Azure    Dan Gartner Cloud Solutions Architect, Microsoft</vt:lpstr>
      <vt:lpstr>Microsoft Container Technologies</vt:lpstr>
      <vt:lpstr>Introduction to Containers</vt:lpstr>
      <vt:lpstr>Container overview </vt:lpstr>
      <vt:lpstr>Containers How do they differ from virtual machines?</vt:lpstr>
      <vt:lpstr>Containers inside virtual machines Deployment options suited to many scenarios</vt:lpstr>
      <vt:lpstr>What is a container?</vt:lpstr>
      <vt:lpstr>Containers offer unique capabilities</vt:lpstr>
      <vt:lpstr>Container benefits A new approach to build, ship, deploy, and instantiate applications</vt:lpstr>
      <vt:lpstr>Container Technologies in Azure</vt:lpstr>
      <vt:lpstr>Container Environments in Azure</vt:lpstr>
      <vt:lpstr>Containers in Azure</vt:lpstr>
      <vt:lpstr>Azure Container Instances</vt:lpstr>
      <vt:lpstr>Azure Container Instances (Preview)</vt:lpstr>
      <vt:lpstr>Azure Container Service</vt:lpstr>
      <vt:lpstr>Azure Container Service</vt:lpstr>
      <vt:lpstr>PowerPoint Presentation</vt:lpstr>
      <vt:lpstr>PowerPoint Presentation</vt:lpstr>
      <vt:lpstr>Azure App Service</vt:lpstr>
      <vt:lpstr>Azure App Service</vt:lpstr>
      <vt:lpstr>App Service – lightweight container PaaS</vt:lpstr>
      <vt:lpstr>App Service Linux Worker Architecture Support for Docker containers</vt:lpstr>
      <vt:lpstr>PowerPoint Presentation</vt:lpstr>
      <vt:lpstr>Service Fabric</vt:lpstr>
      <vt:lpstr>Azure Service Fabric</vt:lpstr>
      <vt:lpstr>Container Orchestration in Service Fabric</vt:lpstr>
      <vt:lpstr>Container Scenarios in Service Fabric</vt:lpstr>
      <vt:lpstr>Container Developer Experience</vt:lpstr>
      <vt:lpstr>Containers are central to DevOps process</vt:lpstr>
      <vt:lpstr>CI/CD to Service Fabric and ACS with Visual Studio Team Services</vt:lpstr>
      <vt:lpstr>Visual Studio Tools for Docker to build, debug, and deploy container apps </vt:lpstr>
      <vt:lpstr>References</vt:lpstr>
      <vt:lpstr>So what should you do next?</vt:lpstr>
      <vt:lpstr>ACS References</vt:lpstr>
      <vt:lpstr>Thank you!</vt:lpstr>
      <vt:lpstr>Windows Server Next steps</vt:lpstr>
      <vt:lpstr>Learn more about Containers on App Service</vt:lpstr>
      <vt:lpstr>OMS</vt:lpstr>
      <vt:lpstr>ACS References</vt:lpstr>
      <vt:lpstr>Appendix</vt:lpstr>
      <vt:lpstr>Positioning Containers on Azure   </vt:lpstr>
      <vt:lpstr>Ecosystem container solutions</vt:lpstr>
      <vt:lpstr>Trade up from OSS to ESS container offerings through Azure Marketplace</vt:lpstr>
      <vt:lpstr>Microsoft container solutions</vt:lpstr>
      <vt:lpstr>Eagle’s view: Microsoft Container Technologies</vt:lpstr>
      <vt:lpstr>Microsoft offers maximum choice for Container App Lifecycle Management</vt:lpstr>
      <vt:lpstr>The right  developer  tools for you</vt:lpstr>
      <vt:lpstr>Docker Tools for Visual Studio 2015 (Preview)</vt:lpstr>
      <vt:lpstr>Windows Server Containers</vt:lpstr>
      <vt:lpstr>Windows Server containers Anatomy and key capabilities</vt:lpstr>
      <vt:lpstr>Hyper-V containers Anatomy and key capabilities</vt:lpstr>
      <vt:lpstr>Container operating system environments</vt:lpstr>
      <vt:lpstr>Windows Server Containers Reference Customer</vt:lpstr>
      <vt:lpstr>Container technology comparison Comparing containers and virtual machines</vt:lpstr>
      <vt:lpstr>PowerPoint Presentation</vt:lpstr>
      <vt:lpstr>PowerPoint Presentation</vt:lpstr>
      <vt:lpstr>How to Deploy OMS? </vt:lpstr>
      <vt:lpstr>Operations Management Suite  Container Solution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the future of software development in the cloud with the Azure Application Platform</dc:title>
  <dc:creator>Kenny Young</dc:creator>
  <cp:lastModifiedBy>Dan Gartner</cp:lastModifiedBy>
  <cp:revision>315</cp:revision>
  <dcterms:modified xsi:type="dcterms:W3CDTF">2017-10-24T00:04:28Z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_dlc_policyId">
    <vt:lpwstr/>
  </property>
  <property fmtid="{D5CDD505-2E9C-101B-9397-08002B2CF9AE}" pid="15" name="ItemRetentionFormula">
    <vt:lpwstr/>
  </property>
  <property fmtid="{D5CDD505-2E9C-101B-9397-08002B2CF9AE}" pid="16" name="_dlc_DocIdItemGuid">
    <vt:lpwstr>f95d490c-2e59-4e2d-9caa-5769931ccb98</vt:lpwstr>
  </property>
  <property fmtid="{D5CDD505-2E9C-101B-9397-08002B2CF9AE}" pid="17" name="of67e5d4b76f4a9db8769983fda9cec0">
    <vt:lpwstr/>
  </property>
  <property fmtid="{D5CDD505-2E9C-101B-9397-08002B2CF9AE}" pid="18" name="NewsType">
    <vt:lpwstr/>
  </property>
  <property fmtid="{D5CDD505-2E9C-101B-9397-08002B2CF9AE}" pid="19" name="Region">
    <vt:lpwstr/>
  </property>
  <property fmtid="{D5CDD505-2E9C-101B-9397-08002B2CF9AE}" pid="20" name="ItemType">
    <vt:lpwstr>16;#customer presentations|18e9ae94-e321-4eea-82d2-ad5b2f470f3c</vt:lpwstr>
  </property>
  <property fmtid="{D5CDD505-2E9C-101B-9397-08002B2CF9AE}" pid="21" name="Confidentiality">
    <vt:lpwstr>5;#Microsoft confidential|461efa83-0283-486a-a8d5-943328f3693f</vt:lpwstr>
  </property>
  <property fmtid="{D5CDD505-2E9C-101B-9397-08002B2CF9AE}" pid="22" name="Industries">
    <vt:lpwstr/>
  </property>
  <property fmtid="{D5CDD505-2E9C-101B-9397-08002B2CF9AE}" pid="23" name="MSProducts">
    <vt:lpwstr/>
  </property>
  <property fmtid="{D5CDD505-2E9C-101B-9397-08002B2CF9AE}" pid="24" name="Competitors">
    <vt:lpwstr/>
  </property>
  <property fmtid="{D5CDD505-2E9C-101B-9397-08002B2CF9AE}" pid="25" name="SMSGDomain">
    <vt:lpwstr>21;#Cloud and Enterprise|adc2fe87-c79a-4ded-a449-3f86b954069d;#20;#Microsoft Azure Domain|d600a391-d529-4311-892b-2c05c1ab2538</vt:lpwstr>
  </property>
  <property fmtid="{D5CDD505-2E9C-101B-9397-08002B2CF9AE}" pid="26" name="ExperienceContentType">
    <vt:lpwstr/>
  </property>
  <property fmtid="{D5CDD505-2E9C-101B-9397-08002B2CF9AE}" pid="27" name="BusinessArchitecture">
    <vt:lpwstr/>
  </property>
  <property fmtid="{D5CDD505-2E9C-101B-9397-08002B2CF9AE}" pid="28" name="Products">
    <vt:lpwstr>26;#Microsoft Azure|669a3112-5edf-444b-a003-630063601f07</vt:lpwstr>
  </property>
  <property fmtid="{D5CDD505-2E9C-101B-9397-08002B2CF9AE}" pid="29" name="EnterpriseDomainTags">
    <vt:lpwstr/>
  </property>
  <property fmtid="{D5CDD505-2E9C-101B-9397-08002B2CF9AE}" pid="30" name="j3562c58ee414e028925bc902cfc01a1">
    <vt:lpwstr/>
  </property>
  <property fmtid="{D5CDD505-2E9C-101B-9397-08002B2CF9AE}" pid="31" name="Segments">
    <vt:lpwstr/>
  </property>
  <property fmtid="{D5CDD505-2E9C-101B-9397-08002B2CF9AE}" pid="32" name="Partners">
    <vt:lpwstr/>
  </property>
  <property fmtid="{D5CDD505-2E9C-101B-9397-08002B2CF9AE}" pid="33" name="ActivitiesAndPrograms">
    <vt:lpwstr/>
  </property>
  <property fmtid="{D5CDD505-2E9C-101B-9397-08002B2CF9AE}" pid="34" name="l6f004f21209409da86a713c0f24627d">
    <vt:lpwstr/>
  </property>
  <property fmtid="{D5CDD505-2E9C-101B-9397-08002B2CF9AE}" pid="35" name="la4444b61d19467597d63190b69ac227">
    <vt:lpwstr/>
  </property>
  <property fmtid="{D5CDD505-2E9C-101B-9397-08002B2CF9AE}" pid="36" name="Topics">
    <vt:lpwstr>347;#solutions|8edef101-9936-4179-aaeb-f4349f975729</vt:lpwstr>
  </property>
  <property fmtid="{D5CDD505-2E9C-101B-9397-08002B2CF9AE}" pid="37" name="Groups">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Audiences">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NewsSource">
    <vt:lpwstr/>
  </property>
  <property fmtid="{D5CDD505-2E9C-101B-9397-08002B2CF9AE}" pid="48" name="SMSGTags">
    <vt:lpwstr/>
  </property>
  <property fmtid="{D5CDD505-2E9C-101B-9397-08002B2CF9AE}" pid="49" name="MSPhysicalGeography">
    <vt:lpwstr/>
  </property>
  <property fmtid="{D5CDD505-2E9C-101B-9397-08002B2CF9AE}" pid="50" name="_docset_NoMedatataSyncRequired">
    <vt:lpwstr>False</vt:lpwstr>
  </property>
  <property fmtid="{D5CDD505-2E9C-101B-9397-08002B2CF9AE}" pid="51" name="MSIP_Label_f42aa342-8706-4288-bd11-ebb85995028c_Enabled">
    <vt:lpwstr>True</vt:lpwstr>
  </property>
  <property fmtid="{D5CDD505-2E9C-101B-9397-08002B2CF9AE}" pid="52" name="MSIP_Label_f42aa342-8706-4288-bd11-ebb85995028c_SiteId">
    <vt:lpwstr>72f988bf-86f1-41af-91ab-2d7cd011db47</vt:lpwstr>
  </property>
  <property fmtid="{D5CDD505-2E9C-101B-9397-08002B2CF9AE}" pid="53" name="MSIP_Label_f42aa342-8706-4288-bd11-ebb85995028c_Ref">
    <vt:lpwstr>https://api.informationprotection.azure.com/api/72f988bf-86f1-41af-91ab-2d7cd011db47</vt:lpwstr>
  </property>
  <property fmtid="{D5CDD505-2E9C-101B-9397-08002B2CF9AE}" pid="54" name="MSIP_Label_f42aa342-8706-4288-bd11-ebb85995028c_Owner">
    <vt:lpwstr>keyo@microsoft.com</vt:lpwstr>
  </property>
  <property fmtid="{D5CDD505-2E9C-101B-9397-08002B2CF9AE}" pid="55" name="MSIP_Label_f42aa342-8706-4288-bd11-ebb85995028c_SetDate">
    <vt:lpwstr>2017-10-09T15:56:04.4581911-05:00</vt:lpwstr>
  </property>
  <property fmtid="{D5CDD505-2E9C-101B-9397-08002B2CF9AE}" pid="56" name="MSIP_Label_f42aa342-8706-4288-bd11-ebb85995028c_Name">
    <vt:lpwstr>General</vt:lpwstr>
  </property>
  <property fmtid="{D5CDD505-2E9C-101B-9397-08002B2CF9AE}" pid="57" name="MSIP_Label_f42aa342-8706-4288-bd11-ebb85995028c_Application">
    <vt:lpwstr>Microsoft Azure Information Protection</vt:lpwstr>
  </property>
  <property fmtid="{D5CDD505-2E9C-101B-9397-08002B2CF9AE}" pid="58" name="MSIP_Label_f42aa342-8706-4288-bd11-ebb85995028c_Extended_MSFT_Method">
    <vt:lpwstr>Automatic</vt:lpwstr>
  </property>
  <property fmtid="{D5CDD505-2E9C-101B-9397-08002B2CF9AE}" pid="59" name="Sensitivity">
    <vt:lpwstr>General</vt:lpwstr>
  </property>
</Properties>
</file>